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7"/>
  </p:notesMasterIdLst>
  <p:handoutMasterIdLst>
    <p:handoutMasterId r:id="rId68"/>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386" r:id="rId18"/>
    <p:sldId id="387" r:id="rId19"/>
    <p:sldId id="297" r:id="rId20"/>
    <p:sldId id="388" r:id="rId21"/>
    <p:sldId id="391" r:id="rId22"/>
    <p:sldId id="389" r:id="rId23"/>
    <p:sldId id="390" r:id="rId24"/>
    <p:sldId id="343" r:id="rId25"/>
    <p:sldId id="392" r:id="rId26"/>
    <p:sldId id="273" r:id="rId27"/>
    <p:sldId id="291" r:id="rId28"/>
    <p:sldId id="292" r:id="rId29"/>
    <p:sldId id="271" r:id="rId30"/>
    <p:sldId id="302" r:id="rId31"/>
    <p:sldId id="394" r:id="rId32"/>
    <p:sldId id="384" r:id="rId33"/>
    <p:sldId id="342" r:id="rId34"/>
    <p:sldId id="393" r:id="rId35"/>
    <p:sldId id="373" r:id="rId36"/>
    <p:sldId id="374" r:id="rId37"/>
    <p:sldId id="375" r:id="rId38"/>
    <p:sldId id="324" r:id="rId39"/>
    <p:sldId id="328" r:id="rId40"/>
    <p:sldId id="351" r:id="rId41"/>
    <p:sldId id="332" r:id="rId42"/>
    <p:sldId id="346" r:id="rId43"/>
    <p:sldId id="347" r:id="rId44"/>
    <p:sldId id="308" r:id="rId45"/>
    <p:sldId id="309" r:id="rId46"/>
    <p:sldId id="395" r:id="rId47"/>
    <p:sldId id="283" r:id="rId48"/>
    <p:sldId id="382" r:id="rId49"/>
    <p:sldId id="399" r:id="rId50"/>
    <p:sldId id="298" r:id="rId51"/>
    <p:sldId id="325" r:id="rId52"/>
    <p:sldId id="306" r:id="rId53"/>
    <p:sldId id="372" r:id="rId54"/>
    <p:sldId id="303" r:id="rId55"/>
    <p:sldId id="304" r:id="rId56"/>
    <p:sldId id="378" r:id="rId57"/>
    <p:sldId id="396" r:id="rId58"/>
    <p:sldId id="339" r:id="rId59"/>
    <p:sldId id="330" r:id="rId60"/>
    <p:sldId id="315" r:id="rId61"/>
    <p:sldId id="316" r:id="rId62"/>
    <p:sldId id="376" r:id="rId63"/>
    <p:sldId id="377" r:id="rId64"/>
    <p:sldId id="266" r:id="rId65"/>
    <p:sldId id="358"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42" d="100"/>
          <a:sy n="142" d="100"/>
        </p:scale>
        <p:origin x="132" y="576"/>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8/12/2021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8/12/2021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https://learn.adafruit.com/i2c-addresses/overview" TargetMode="Externa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hyperlink" Target="https://learn.sparkfun.com/tutorials/i2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hyperlink" Target="https://github.com/eclipse/mra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Intermediate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 28</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229600" y="4848588"/>
            <a:ext cx="3483474" cy="1538534"/>
          </a:xfrm>
          <a:prstGeom prst="rect">
            <a:avLst/>
          </a:prstGeom>
        </p:spPr>
      </p:pic>
      <p:pic>
        <p:nvPicPr>
          <p:cNvPr id="8" name="Picture 7" descr="Text&#10;&#10;Description automatically generated">
            <a:extLst>
              <a:ext uri="{FF2B5EF4-FFF2-40B4-BE49-F238E27FC236}">
                <a16:creationId xmlns:a16="http://schemas.microsoft.com/office/drawing/2014/main" id="{DA36D07B-5448-44A0-A90B-11B37CA3569A}"/>
              </a:ext>
            </a:extLst>
          </p:cNvPr>
          <p:cNvPicPr>
            <a:picLocks noChangeAspect="1"/>
          </p:cNvPicPr>
          <p:nvPr/>
        </p:nvPicPr>
        <p:blipFill>
          <a:blip r:embed="rId5"/>
          <a:stretch>
            <a:fillRect/>
          </a:stretch>
        </p:blipFill>
        <p:spPr>
          <a:xfrm>
            <a:off x="3335312" y="3505199"/>
            <a:ext cx="2363063" cy="3124200"/>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46011105"/>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8564716" y="1498600"/>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692-1D2A-4593-9D1B-05FC2AC8997B}"/>
              </a:ext>
            </a:extLst>
          </p:cNvPr>
          <p:cNvSpPr>
            <a:spLocks noGrp="1"/>
          </p:cNvSpPr>
          <p:nvPr>
            <p:ph type="title"/>
          </p:nvPr>
        </p:nvSpPr>
        <p:spPr/>
        <p:txBody>
          <a:bodyPr/>
          <a:lstStyle/>
          <a:p>
            <a:r>
              <a:rPr lang="en-US" dirty="0"/>
              <a:t>Communicating Via Sockets</a:t>
            </a:r>
          </a:p>
        </p:txBody>
      </p:sp>
      <p:sp>
        <p:nvSpPr>
          <p:cNvPr id="8" name="Content Placeholder 7">
            <a:extLst>
              <a:ext uri="{FF2B5EF4-FFF2-40B4-BE49-F238E27FC236}">
                <a16:creationId xmlns:a16="http://schemas.microsoft.com/office/drawing/2014/main" id="{F49F185D-0B49-47A4-ADE5-99A3ACDA692E}"/>
              </a:ext>
            </a:extLst>
          </p:cNvPr>
          <p:cNvSpPr>
            <a:spLocks noGrp="1"/>
          </p:cNvSpPr>
          <p:nvPr>
            <p:ph idx="1"/>
          </p:nvPr>
        </p:nvSpPr>
        <p:spPr>
          <a:xfrm>
            <a:off x="1828800" y="1447800"/>
            <a:ext cx="8229600" cy="4876800"/>
          </a:xfrm>
        </p:spPr>
        <p:txBody>
          <a:bodyPr>
            <a:normAutofit/>
          </a:bodyPr>
          <a:lstStyle/>
          <a:p>
            <a:r>
              <a:rPr lang="en-US" sz="1800" dirty="0"/>
              <a:t>In </a:t>
            </a:r>
            <a:r>
              <a:rPr lang="en-US" sz="1800" dirty="0" err="1"/>
              <a:t>Geany</a:t>
            </a:r>
            <a:r>
              <a:rPr lang="en-US" sz="1800" dirty="0"/>
              <a:t> open up socket_server.py, socket_client.py and socket_cl_addr.py</a:t>
            </a:r>
          </a:p>
          <a:p>
            <a:r>
              <a:rPr lang="en-US" sz="1800" dirty="0"/>
              <a:t>In one </a:t>
            </a:r>
            <a:r>
              <a:rPr lang="en-US" sz="1800" b="1" dirty="0"/>
              <a:t>terminal</a:t>
            </a:r>
            <a:r>
              <a:rPr lang="en-US" sz="1800" dirty="0"/>
              <a:t> start up the Socket Server “</a:t>
            </a:r>
            <a:r>
              <a:rPr lang="en-US" sz="1800" b="1" dirty="0"/>
              <a:t>python socket_server.py</a:t>
            </a:r>
            <a:r>
              <a:rPr lang="en-US" sz="1800" dirty="0"/>
              <a:t>”</a:t>
            </a:r>
          </a:p>
          <a:p>
            <a:r>
              <a:rPr lang="en-US" sz="1800" dirty="0"/>
              <a:t>In a different terminal run a “ </a:t>
            </a:r>
            <a:r>
              <a:rPr lang="en-US" sz="1800" b="1" dirty="0"/>
              <a:t>python socket_client.py</a:t>
            </a:r>
            <a:r>
              <a:rPr lang="en-US" sz="1800" dirty="0"/>
              <a:t>” and send a message. </a:t>
            </a:r>
          </a:p>
        </p:txBody>
      </p:sp>
      <p:pic>
        <p:nvPicPr>
          <p:cNvPr id="9" name="Picture 8">
            <a:extLst>
              <a:ext uri="{FF2B5EF4-FFF2-40B4-BE49-F238E27FC236}">
                <a16:creationId xmlns:a16="http://schemas.microsoft.com/office/drawing/2014/main" id="{4956FC52-1448-4B13-8EB0-0FB7050EDB54}"/>
              </a:ext>
            </a:extLst>
          </p:cNvPr>
          <p:cNvPicPr>
            <a:picLocks noChangeAspect="1"/>
          </p:cNvPicPr>
          <p:nvPr/>
        </p:nvPicPr>
        <p:blipFill>
          <a:blip r:embed="rId2"/>
          <a:stretch>
            <a:fillRect/>
          </a:stretch>
        </p:blipFill>
        <p:spPr>
          <a:xfrm>
            <a:off x="2590800" y="2438400"/>
            <a:ext cx="6534150" cy="3397468"/>
          </a:xfrm>
          <a:prstGeom prst="rect">
            <a:avLst/>
          </a:prstGeom>
        </p:spPr>
      </p:pic>
      <p:pic>
        <p:nvPicPr>
          <p:cNvPr id="10" name="Picture 9">
            <a:extLst>
              <a:ext uri="{FF2B5EF4-FFF2-40B4-BE49-F238E27FC236}">
                <a16:creationId xmlns:a16="http://schemas.microsoft.com/office/drawing/2014/main" id="{98737741-B0DA-4681-94B7-76F82BC17549}"/>
              </a:ext>
            </a:extLst>
          </p:cNvPr>
          <p:cNvPicPr>
            <a:picLocks noChangeAspect="1"/>
          </p:cNvPicPr>
          <p:nvPr/>
        </p:nvPicPr>
        <p:blipFill>
          <a:blip r:embed="rId3"/>
          <a:stretch>
            <a:fillRect/>
          </a:stretch>
        </p:blipFill>
        <p:spPr>
          <a:xfrm>
            <a:off x="1516566" y="5827343"/>
            <a:ext cx="9144000" cy="994514"/>
          </a:xfrm>
          <a:prstGeom prst="rect">
            <a:avLst/>
          </a:prstGeom>
        </p:spPr>
      </p:pic>
    </p:spTree>
    <p:extLst>
      <p:ext uri="{BB962C8B-B14F-4D97-AF65-F5344CB8AC3E}">
        <p14:creationId xmlns:p14="http://schemas.microsoft.com/office/powerpoint/2010/main" val="288816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73B0-2AE7-41F5-A421-FBB1D992CEBB}"/>
              </a:ext>
            </a:extLst>
          </p:cNvPr>
          <p:cNvSpPr>
            <a:spLocks noGrp="1"/>
          </p:cNvSpPr>
          <p:nvPr>
            <p:ph type="title"/>
          </p:nvPr>
        </p:nvSpPr>
        <p:spPr/>
        <p:txBody>
          <a:bodyPr/>
          <a:lstStyle/>
          <a:p>
            <a:r>
              <a:rPr lang="en-US" dirty="0"/>
              <a:t>Now for some fun over the LAN</a:t>
            </a:r>
          </a:p>
        </p:txBody>
      </p:sp>
      <p:pic>
        <p:nvPicPr>
          <p:cNvPr id="4" name="Content Placeholder 3">
            <a:extLst>
              <a:ext uri="{FF2B5EF4-FFF2-40B4-BE49-F238E27FC236}">
                <a16:creationId xmlns:a16="http://schemas.microsoft.com/office/drawing/2014/main" id="{6D949632-ECE2-4225-BE53-7AB8CE4DFD08}"/>
              </a:ext>
            </a:extLst>
          </p:cNvPr>
          <p:cNvPicPr>
            <a:picLocks noGrp="1" noChangeAspect="1"/>
          </p:cNvPicPr>
          <p:nvPr>
            <p:ph idx="1"/>
          </p:nvPr>
        </p:nvPicPr>
        <p:blipFill>
          <a:blip r:embed="rId2"/>
          <a:stretch>
            <a:fillRect/>
          </a:stretch>
        </p:blipFill>
        <p:spPr>
          <a:xfrm>
            <a:off x="3764138" y="2057400"/>
            <a:ext cx="4819180" cy="4724400"/>
          </a:xfrm>
          <a:prstGeom prst="rect">
            <a:avLst/>
          </a:prstGeom>
        </p:spPr>
      </p:pic>
      <p:sp>
        <p:nvSpPr>
          <p:cNvPr id="5" name="TextBox 4">
            <a:extLst>
              <a:ext uri="{FF2B5EF4-FFF2-40B4-BE49-F238E27FC236}">
                <a16:creationId xmlns:a16="http://schemas.microsoft.com/office/drawing/2014/main" id="{20AB7B1A-99A4-48D1-8D10-B90AE7C5E14E}"/>
              </a:ext>
            </a:extLst>
          </p:cNvPr>
          <p:cNvSpPr txBox="1"/>
          <p:nvPr/>
        </p:nvSpPr>
        <p:spPr>
          <a:xfrm>
            <a:off x="1828800" y="1371601"/>
            <a:ext cx="8839200" cy="646331"/>
          </a:xfrm>
          <a:prstGeom prst="rect">
            <a:avLst/>
          </a:prstGeom>
          <a:noFill/>
        </p:spPr>
        <p:txBody>
          <a:bodyPr wrap="square" rtlCol="0">
            <a:spAutoFit/>
          </a:bodyPr>
          <a:lstStyle/>
          <a:p>
            <a:r>
              <a:rPr lang="en-US" dirty="0"/>
              <a:t>Find your IP address by running </a:t>
            </a:r>
            <a:r>
              <a:rPr lang="en-US" dirty="0" err="1"/>
              <a:t>ip_display</a:t>
            </a:r>
            <a:r>
              <a:rPr lang="en-US" dirty="0"/>
              <a:t> Trade addresses with neighbors</a:t>
            </a:r>
          </a:p>
          <a:p>
            <a:r>
              <a:rPr lang="en-US" dirty="0"/>
              <a:t>Then use “python socket_cl_addr.py” to send data to your neighbor.</a:t>
            </a:r>
          </a:p>
        </p:txBody>
      </p:sp>
      <p:cxnSp>
        <p:nvCxnSpPr>
          <p:cNvPr id="7" name="Straight Connector 6">
            <a:extLst>
              <a:ext uri="{FF2B5EF4-FFF2-40B4-BE49-F238E27FC236}">
                <a16:creationId xmlns:a16="http://schemas.microsoft.com/office/drawing/2014/main" id="{F764242F-564E-4204-9578-E093C0D3B48A}"/>
              </a:ext>
            </a:extLst>
          </p:cNvPr>
          <p:cNvCxnSpPr>
            <a:cxnSpLocks/>
          </p:cNvCxnSpPr>
          <p:nvPr/>
        </p:nvCxnSpPr>
        <p:spPr>
          <a:xfrm>
            <a:off x="6324600" y="3733800"/>
            <a:ext cx="2362200" cy="1066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D0FFB-1F41-4EF3-A124-2982C4BC6055}"/>
              </a:ext>
            </a:extLst>
          </p:cNvPr>
          <p:cNvCxnSpPr/>
          <p:nvPr/>
        </p:nvCxnSpPr>
        <p:spPr>
          <a:xfrm flipV="1">
            <a:off x="6477000" y="4840070"/>
            <a:ext cx="2209800" cy="19417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8C63FD-6615-4464-B542-227DF79767F9}"/>
              </a:ext>
            </a:extLst>
          </p:cNvPr>
          <p:cNvSpPr txBox="1"/>
          <p:nvPr/>
        </p:nvSpPr>
        <p:spPr>
          <a:xfrm>
            <a:off x="8686800" y="3886200"/>
            <a:ext cx="1981200" cy="2308324"/>
          </a:xfrm>
          <a:prstGeom prst="rect">
            <a:avLst/>
          </a:prstGeom>
          <a:noFill/>
        </p:spPr>
        <p:txBody>
          <a:bodyPr wrap="square" rtlCol="0">
            <a:spAutoFit/>
          </a:bodyPr>
          <a:lstStyle/>
          <a:p>
            <a:r>
              <a:rPr lang="en-US" dirty="0"/>
              <a:t>This is a </a:t>
            </a:r>
            <a:r>
              <a:rPr lang="en-US" dirty="0" err="1"/>
              <a:t>nmap</a:t>
            </a:r>
            <a:r>
              <a:rPr lang="en-US" dirty="0"/>
              <a:t> probe looking at this port.</a:t>
            </a:r>
          </a:p>
          <a:p>
            <a:endParaRPr lang="en-US" dirty="0"/>
          </a:p>
          <a:p>
            <a:r>
              <a:rPr lang="en-US" dirty="0"/>
              <a:t>If there is an open port, be prepared for it to be probed!</a:t>
            </a:r>
          </a:p>
        </p:txBody>
      </p:sp>
      <p:pic>
        <p:nvPicPr>
          <p:cNvPr id="6" name="Picture 5" descr="Graphical user interface, text, application&#10;&#10;Description automatically generated">
            <a:extLst>
              <a:ext uri="{FF2B5EF4-FFF2-40B4-BE49-F238E27FC236}">
                <a16:creationId xmlns:a16="http://schemas.microsoft.com/office/drawing/2014/main" id="{7778683A-3829-4653-A764-12F6B53D2821}"/>
              </a:ext>
            </a:extLst>
          </p:cNvPr>
          <p:cNvPicPr>
            <a:picLocks noChangeAspect="1"/>
          </p:cNvPicPr>
          <p:nvPr/>
        </p:nvPicPr>
        <p:blipFill>
          <a:blip r:embed="rId3"/>
          <a:stretch>
            <a:fillRect/>
          </a:stretch>
        </p:blipFill>
        <p:spPr>
          <a:xfrm>
            <a:off x="152400" y="1954262"/>
            <a:ext cx="3133725" cy="3086100"/>
          </a:xfrm>
          <a:prstGeom prst="rect">
            <a:avLst/>
          </a:prstGeom>
        </p:spPr>
      </p:pic>
    </p:spTree>
    <p:extLst>
      <p:ext uri="{BB962C8B-B14F-4D97-AF65-F5344CB8AC3E}">
        <p14:creationId xmlns:p14="http://schemas.microsoft.com/office/powerpoint/2010/main" val="396013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E177-68DA-4ECF-8366-84A58A7FFFFC}"/>
              </a:ext>
            </a:extLst>
          </p:cNvPr>
          <p:cNvSpPr>
            <a:spLocks noGrp="1"/>
          </p:cNvSpPr>
          <p:nvPr>
            <p:ph type="title"/>
          </p:nvPr>
        </p:nvSpPr>
        <p:spPr>
          <a:xfrm>
            <a:off x="1676400" y="533400"/>
            <a:ext cx="8991600" cy="990600"/>
          </a:xfrm>
        </p:spPr>
        <p:txBody>
          <a:bodyPr>
            <a:normAutofit fontScale="90000"/>
          </a:bodyPr>
          <a:lstStyle/>
          <a:p>
            <a:pPr algn="ctr"/>
            <a:r>
              <a:rPr lang="en-US" dirty="0"/>
              <a:t>When Ever Opening a Port Make it Resilient </a:t>
            </a:r>
          </a:p>
        </p:txBody>
      </p:sp>
      <p:pic>
        <p:nvPicPr>
          <p:cNvPr id="4" name="Content Placeholder 3">
            <a:extLst>
              <a:ext uri="{FF2B5EF4-FFF2-40B4-BE49-F238E27FC236}">
                <a16:creationId xmlns:a16="http://schemas.microsoft.com/office/drawing/2014/main" id="{7209E422-47D8-49A5-942E-9D1466E1B932}"/>
              </a:ext>
            </a:extLst>
          </p:cNvPr>
          <p:cNvPicPr>
            <a:picLocks noGrp="1" noChangeAspect="1"/>
          </p:cNvPicPr>
          <p:nvPr>
            <p:ph idx="1"/>
          </p:nvPr>
        </p:nvPicPr>
        <p:blipFill>
          <a:blip r:embed="rId2"/>
          <a:stretch>
            <a:fillRect/>
          </a:stretch>
        </p:blipFill>
        <p:spPr>
          <a:xfrm>
            <a:off x="2965174" y="1600200"/>
            <a:ext cx="6261652" cy="4876800"/>
          </a:xfrm>
          <a:prstGeom prst="rect">
            <a:avLst/>
          </a:prstGeom>
        </p:spPr>
      </p:pic>
    </p:spTree>
    <p:extLst>
      <p:ext uri="{BB962C8B-B14F-4D97-AF65-F5344CB8AC3E}">
        <p14:creationId xmlns:p14="http://schemas.microsoft.com/office/powerpoint/2010/main" val="93408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5025-781E-429A-A3C8-F5E31F2B2919}"/>
              </a:ext>
            </a:extLst>
          </p:cNvPr>
          <p:cNvSpPr>
            <a:spLocks noGrp="1"/>
          </p:cNvSpPr>
          <p:nvPr>
            <p:ph type="title"/>
          </p:nvPr>
        </p:nvSpPr>
        <p:spPr/>
        <p:txBody>
          <a:bodyPr/>
          <a:lstStyle/>
          <a:p>
            <a:pPr algn="ctr"/>
            <a:r>
              <a:rPr lang="en-US" dirty="0"/>
              <a:t>Different reserved port functions</a:t>
            </a:r>
          </a:p>
        </p:txBody>
      </p:sp>
      <p:sp>
        <p:nvSpPr>
          <p:cNvPr id="6" name="Content Placeholder 5">
            <a:extLst>
              <a:ext uri="{FF2B5EF4-FFF2-40B4-BE49-F238E27FC236}">
                <a16:creationId xmlns:a16="http://schemas.microsoft.com/office/drawing/2014/main" id="{54611BB7-0D0A-47DF-8486-4D1C3FA6F810}"/>
              </a:ext>
            </a:extLst>
          </p:cNvPr>
          <p:cNvSpPr>
            <a:spLocks noGrp="1"/>
          </p:cNvSpPr>
          <p:nvPr>
            <p:ph idx="1"/>
          </p:nvPr>
        </p:nvSpPr>
        <p:spPr>
          <a:xfrm>
            <a:off x="1981200" y="1600200"/>
            <a:ext cx="8534400" cy="4876800"/>
          </a:xfrm>
        </p:spPr>
        <p:txBody>
          <a:bodyPr/>
          <a:lstStyle/>
          <a:p>
            <a:r>
              <a:rPr lang="en-US" dirty="0"/>
              <a:t>21 – FTP File Transfer Protocol</a:t>
            </a:r>
          </a:p>
          <a:p>
            <a:r>
              <a:rPr lang="en-US" dirty="0"/>
              <a:t>22 – SSH/SCP – SSL/TLS Secure Socket Layer</a:t>
            </a:r>
          </a:p>
          <a:p>
            <a:r>
              <a:rPr lang="en-US" dirty="0"/>
              <a:t>23 – Telnet – Unencrypted communications</a:t>
            </a:r>
          </a:p>
          <a:p>
            <a:r>
              <a:rPr lang="en-US" dirty="0"/>
              <a:t>80 – HTTP – Primary HTTP port</a:t>
            </a:r>
          </a:p>
          <a:p>
            <a:r>
              <a:rPr lang="en-US" dirty="0"/>
              <a:t>443 – HTTPS – HTTP over SSL/TLS Encrypted connection</a:t>
            </a:r>
          </a:p>
          <a:p>
            <a:pPr marL="274320" lvl="1" indent="0">
              <a:buNone/>
            </a:pPr>
            <a:r>
              <a:rPr lang="en-US" dirty="0"/>
              <a:t>*Requires third party certificate to authenticate. </a:t>
            </a:r>
          </a:p>
          <a:p>
            <a:r>
              <a:rPr lang="en-US" sz="2800" dirty="0"/>
              <a:t>1080 – A port we will use to put out a Web Page</a:t>
            </a:r>
          </a:p>
          <a:p>
            <a:pPr marL="0" indent="0">
              <a:buNone/>
            </a:pPr>
            <a:endParaRPr lang="en-US" sz="2800" dirty="0"/>
          </a:p>
        </p:txBody>
      </p:sp>
    </p:spTree>
    <p:extLst>
      <p:ext uri="{BB962C8B-B14F-4D97-AF65-F5344CB8AC3E}">
        <p14:creationId xmlns:p14="http://schemas.microsoft.com/office/powerpoint/2010/main" val="107476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755A-5B8F-4BFD-8E54-71C4F27613CD}"/>
              </a:ext>
            </a:extLst>
          </p:cNvPr>
          <p:cNvSpPr>
            <a:spLocks noGrp="1"/>
          </p:cNvSpPr>
          <p:nvPr>
            <p:ph type="title"/>
          </p:nvPr>
        </p:nvSpPr>
        <p:spPr/>
        <p:txBody>
          <a:bodyPr>
            <a:normAutofit fontScale="90000"/>
          </a:bodyPr>
          <a:lstStyle/>
          <a:p>
            <a:pPr algn="ctr"/>
            <a:r>
              <a:rPr lang="en-US" dirty="0"/>
              <a:t>Looking at basic HTML and Serving </a:t>
            </a:r>
            <a:br>
              <a:rPr lang="en-US" dirty="0"/>
            </a:br>
            <a:r>
              <a:rPr lang="en-US" dirty="0"/>
              <a:t>via Request Response Cycle</a:t>
            </a:r>
          </a:p>
        </p:txBody>
      </p:sp>
      <p:sp>
        <p:nvSpPr>
          <p:cNvPr id="3" name="Content Placeholder 2">
            <a:extLst>
              <a:ext uri="{FF2B5EF4-FFF2-40B4-BE49-F238E27FC236}">
                <a16:creationId xmlns:a16="http://schemas.microsoft.com/office/drawing/2014/main" id="{03039075-D300-4073-9A67-7508CAE9EAC0}"/>
              </a:ext>
            </a:extLst>
          </p:cNvPr>
          <p:cNvSpPr>
            <a:spLocks noGrp="1"/>
          </p:cNvSpPr>
          <p:nvPr>
            <p:ph idx="1"/>
          </p:nvPr>
        </p:nvSpPr>
        <p:spPr>
          <a:xfrm>
            <a:off x="1981200" y="1600200"/>
            <a:ext cx="8229600" cy="457200"/>
          </a:xfrm>
        </p:spPr>
        <p:txBody>
          <a:bodyPr/>
          <a:lstStyle/>
          <a:p>
            <a:pPr marL="0" indent="0">
              <a:buNone/>
            </a:pPr>
            <a:r>
              <a:rPr lang="en-US" dirty="0" err="1"/>
              <a:t>Geany</a:t>
            </a:r>
            <a:r>
              <a:rPr lang="en-US" dirty="0"/>
              <a:t> hello.html and hello_web.py</a:t>
            </a:r>
          </a:p>
        </p:txBody>
      </p:sp>
      <p:pic>
        <p:nvPicPr>
          <p:cNvPr id="5" name="Picture 4">
            <a:extLst>
              <a:ext uri="{FF2B5EF4-FFF2-40B4-BE49-F238E27FC236}">
                <a16:creationId xmlns:a16="http://schemas.microsoft.com/office/drawing/2014/main" id="{D05CC557-648A-495E-89CB-457AB40235B6}"/>
              </a:ext>
            </a:extLst>
          </p:cNvPr>
          <p:cNvPicPr>
            <a:picLocks noChangeAspect="1"/>
          </p:cNvPicPr>
          <p:nvPr/>
        </p:nvPicPr>
        <p:blipFill>
          <a:blip r:embed="rId2"/>
          <a:stretch>
            <a:fillRect/>
          </a:stretch>
        </p:blipFill>
        <p:spPr>
          <a:xfrm>
            <a:off x="5319713" y="2296357"/>
            <a:ext cx="542925" cy="333375"/>
          </a:xfrm>
          <a:prstGeom prst="rect">
            <a:avLst/>
          </a:prstGeom>
        </p:spPr>
      </p:pic>
      <p:cxnSp>
        <p:nvCxnSpPr>
          <p:cNvPr id="8" name="Straight Arrow Connector 7">
            <a:extLst>
              <a:ext uri="{FF2B5EF4-FFF2-40B4-BE49-F238E27FC236}">
                <a16:creationId xmlns:a16="http://schemas.microsoft.com/office/drawing/2014/main" id="{9ECB16D7-AAEA-4D58-9233-793933117F49}"/>
              </a:ext>
            </a:extLst>
          </p:cNvPr>
          <p:cNvCxnSpPr>
            <a:cxnSpLocks/>
            <a:endCxn id="5" idx="1"/>
          </p:cNvCxnSpPr>
          <p:nvPr/>
        </p:nvCxnSpPr>
        <p:spPr>
          <a:xfrm>
            <a:off x="4524376" y="2460594"/>
            <a:ext cx="795337" cy="24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0FD90B-03BF-4531-9F24-CA67E6E9A3E7}"/>
              </a:ext>
            </a:extLst>
          </p:cNvPr>
          <p:cNvCxnSpPr/>
          <p:nvPr/>
        </p:nvCxnSpPr>
        <p:spPr>
          <a:xfrm>
            <a:off x="5862638" y="2466142"/>
            <a:ext cx="795337" cy="24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 text, application&#10;&#10;Description automatically generated">
            <a:extLst>
              <a:ext uri="{FF2B5EF4-FFF2-40B4-BE49-F238E27FC236}">
                <a16:creationId xmlns:a16="http://schemas.microsoft.com/office/drawing/2014/main" id="{A28601D5-2692-4F2B-95BB-AA3B716EA9D8}"/>
              </a:ext>
            </a:extLst>
          </p:cNvPr>
          <p:cNvPicPr>
            <a:picLocks noChangeAspect="1"/>
          </p:cNvPicPr>
          <p:nvPr/>
        </p:nvPicPr>
        <p:blipFill>
          <a:blip r:embed="rId3"/>
          <a:stretch>
            <a:fillRect/>
          </a:stretch>
        </p:blipFill>
        <p:spPr>
          <a:xfrm>
            <a:off x="277907" y="2012384"/>
            <a:ext cx="4219575" cy="1091942"/>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9A45B39D-4EE4-474B-A30F-2CD66064104C}"/>
              </a:ext>
            </a:extLst>
          </p:cNvPr>
          <p:cNvPicPr>
            <a:picLocks noChangeAspect="1"/>
          </p:cNvPicPr>
          <p:nvPr/>
        </p:nvPicPr>
        <p:blipFill>
          <a:blip r:embed="rId4"/>
          <a:stretch>
            <a:fillRect/>
          </a:stretch>
        </p:blipFill>
        <p:spPr>
          <a:xfrm>
            <a:off x="6924955" y="1600200"/>
            <a:ext cx="4191000" cy="22574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06140F84-06DF-472F-8B54-3F26A7D333EA}"/>
              </a:ext>
            </a:extLst>
          </p:cNvPr>
          <p:cNvPicPr>
            <a:picLocks noChangeAspect="1"/>
          </p:cNvPicPr>
          <p:nvPr/>
        </p:nvPicPr>
        <p:blipFill>
          <a:blip r:embed="rId5"/>
          <a:stretch>
            <a:fillRect/>
          </a:stretch>
        </p:blipFill>
        <p:spPr>
          <a:xfrm>
            <a:off x="82763" y="3148701"/>
            <a:ext cx="6451061" cy="3602283"/>
          </a:xfrm>
          <a:prstGeom prst="rect">
            <a:avLst/>
          </a:prstGeom>
        </p:spPr>
      </p:pic>
      <p:cxnSp>
        <p:nvCxnSpPr>
          <p:cNvPr id="18" name="Straight Arrow Connector 17">
            <a:extLst>
              <a:ext uri="{FF2B5EF4-FFF2-40B4-BE49-F238E27FC236}">
                <a16:creationId xmlns:a16="http://schemas.microsoft.com/office/drawing/2014/main" id="{ABD29359-D170-4CD1-9DE7-7C42E1397134}"/>
              </a:ext>
            </a:extLst>
          </p:cNvPr>
          <p:cNvCxnSpPr>
            <a:cxnSpLocks/>
          </p:cNvCxnSpPr>
          <p:nvPr/>
        </p:nvCxnSpPr>
        <p:spPr>
          <a:xfrm flipH="1">
            <a:off x="1981200" y="4267200"/>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82644-95D3-4285-A358-408CB585CC31}"/>
              </a:ext>
            </a:extLst>
          </p:cNvPr>
          <p:cNvSpPr txBox="1"/>
          <p:nvPr/>
        </p:nvSpPr>
        <p:spPr>
          <a:xfrm>
            <a:off x="2590800" y="4082534"/>
            <a:ext cx="3352800" cy="369332"/>
          </a:xfrm>
          <a:prstGeom prst="rect">
            <a:avLst/>
          </a:prstGeom>
          <a:noFill/>
        </p:spPr>
        <p:txBody>
          <a:bodyPr wrap="square" rtlCol="0">
            <a:spAutoFit/>
          </a:bodyPr>
          <a:lstStyle/>
          <a:p>
            <a:r>
              <a:rPr lang="en-US" dirty="0"/>
              <a:t>Standard Web Response</a:t>
            </a:r>
          </a:p>
        </p:txBody>
      </p:sp>
      <p:cxnSp>
        <p:nvCxnSpPr>
          <p:cNvPr id="21" name="Straight Arrow Connector 20">
            <a:extLst>
              <a:ext uri="{FF2B5EF4-FFF2-40B4-BE49-F238E27FC236}">
                <a16:creationId xmlns:a16="http://schemas.microsoft.com/office/drawing/2014/main" id="{7C728FA8-E562-4967-9FE7-E7B60C7EE390}"/>
              </a:ext>
            </a:extLst>
          </p:cNvPr>
          <p:cNvCxnSpPr>
            <a:cxnSpLocks/>
          </p:cNvCxnSpPr>
          <p:nvPr/>
        </p:nvCxnSpPr>
        <p:spPr>
          <a:xfrm flipH="1">
            <a:off x="3033713" y="5899666"/>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B9A115-38EB-4F5A-89B7-8C278F59A87A}"/>
              </a:ext>
            </a:extLst>
          </p:cNvPr>
          <p:cNvSpPr txBox="1"/>
          <p:nvPr/>
        </p:nvSpPr>
        <p:spPr>
          <a:xfrm>
            <a:off x="3643313" y="5715000"/>
            <a:ext cx="3352800" cy="369332"/>
          </a:xfrm>
          <a:prstGeom prst="rect">
            <a:avLst/>
          </a:prstGeom>
          <a:noFill/>
        </p:spPr>
        <p:txBody>
          <a:bodyPr wrap="square" rtlCol="0">
            <a:spAutoFit/>
          </a:bodyPr>
          <a:lstStyle/>
          <a:p>
            <a:r>
              <a:rPr lang="en-US" dirty="0"/>
              <a:t>Wait for request</a:t>
            </a:r>
          </a:p>
        </p:txBody>
      </p:sp>
      <p:cxnSp>
        <p:nvCxnSpPr>
          <p:cNvPr id="23" name="Straight Arrow Connector 22">
            <a:extLst>
              <a:ext uri="{FF2B5EF4-FFF2-40B4-BE49-F238E27FC236}">
                <a16:creationId xmlns:a16="http://schemas.microsoft.com/office/drawing/2014/main" id="{89D8BD42-CAF7-4B30-AE1F-1B10730FB980}"/>
              </a:ext>
            </a:extLst>
          </p:cNvPr>
          <p:cNvCxnSpPr>
            <a:cxnSpLocks/>
          </p:cNvCxnSpPr>
          <p:nvPr/>
        </p:nvCxnSpPr>
        <p:spPr>
          <a:xfrm flipH="1">
            <a:off x="3733800" y="6350734"/>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BA22124-AFDD-4215-BB43-046FCFF101A6}"/>
              </a:ext>
            </a:extLst>
          </p:cNvPr>
          <p:cNvSpPr txBox="1"/>
          <p:nvPr/>
        </p:nvSpPr>
        <p:spPr>
          <a:xfrm>
            <a:off x="4343400" y="6166068"/>
            <a:ext cx="3352800" cy="369332"/>
          </a:xfrm>
          <a:prstGeom prst="rect">
            <a:avLst/>
          </a:prstGeom>
          <a:noFill/>
        </p:spPr>
        <p:txBody>
          <a:bodyPr wrap="square" rtlCol="0">
            <a:spAutoFit/>
          </a:bodyPr>
          <a:lstStyle/>
          <a:p>
            <a:r>
              <a:rPr lang="en-US" dirty="0"/>
              <a:t>Send </a:t>
            </a:r>
            <a:r>
              <a:rPr lang="en-US" dirty="0" err="1"/>
              <a:t>Resonse</a:t>
            </a:r>
            <a:endParaRPr lang="en-US" dirty="0"/>
          </a:p>
        </p:txBody>
      </p:sp>
      <p:cxnSp>
        <p:nvCxnSpPr>
          <p:cNvPr id="25" name="Straight Arrow Connector 24">
            <a:extLst>
              <a:ext uri="{FF2B5EF4-FFF2-40B4-BE49-F238E27FC236}">
                <a16:creationId xmlns:a16="http://schemas.microsoft.com/office/drawing/2014/main" id="{202A7C5B-28EB-4AA8-A11B-94DD547D2281}"/>
              </a:ext>
            </a:extLst>
          </p:cNvPr>
          <p:cNvCxnSpPr>
            <a:cxnSpLocks/>
          </p:cNvCxnSpPr>
          <p:nvPr/>
        </p:nvCxnSpPr>
        <p:spPr>
          <a:xfrm flipH="1">
            <a:off x="3733800" y="6649691"/>
            <a:ext cx="60960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536B7F-A847-48D2-A85F-73282DD2BDE5}"/>
              </a:ext>
            </a:extLst>
          </p:cNvPr>
          <p:cNvSpPr txBox="1"/>
          <p:nvPr/>
        </p:nvSpPr>
        <p:spPr>
          <a:xfrm>
            <a:off x="4343400" y="6465025"/>
            <a:ext cx="3352800" cy="369332"/>
          </a:xfrm>
          <a:prstGeom prst="rect">
            <a:avLst/>
          </a:prstGeom>
          <a:noFill/>
        </p:spPr>
        <p:txBody>
          <a:bodyPr wrap="square" rtlCol="0">
            <a:spAutoFit/>
          </a:bodyPr>
          <a:lstStyle/>
          <a:p>
            <a:r>
              <a:rPr lang="en-US" dirty="0"/>
              <a:t>Send HTML</a:t>
            </a:r>
          </a:p>
        </p:txBody>
      </p:sp>
    </p:spTree>
    <p:extLst>
      <p:ext uri="{BB962C8B-B14F-4D97-AF65-F5344CB8AC3E}">
        <p14:creationId xmlns:p14="http://schemas.microsoft.com/office/powerpoint/2010/main" val="2057575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41C8-B6B3-4FD0-A509-1ACAB7353E9A}"/>
              </a:ext>
            </a:extLst>
          </p:cNvPr>
          <p:cNvSpPr>
            <a:spLocks noGrp="1"/>
          </p:cNvSpPr>
          <p:nvPr>
            <p:ph type="title"/>
          </p:nvPr>
        </p:nvSpPr>
        <p:spPr>
          <a:xfrm>
            <a:off x="1981200" y="123877"/>
            <a:ext cx="8229600" cy="990600"/>
          </a:xfrm>
        </p:spPr>
        <p:txBody>
          <a:bodyPr>
            <a:normAutofit fontScale="90000"/>
          </a:bodyPr>
          <a:lstStyle/>
          <a:p>
            <a:r>
              <a:rPr lang="en-US" dirty="0"/>
              <a:t>In a Web browser open </a:t>
            </a:r>
            <a:r>
              <a:rPr lang="en-US" b="1" dirty="0"/>
              <a:t>localhost:1080</a:t>
            </a:r>
            <a:r>
              <a:rPr lang="en-US" dirty="0"/>
              <a:t> </a:t>
            </a:r>
          </a:p>
        </p:txBody>
      </p:sp>
      <p:pic>
        <p:nvPicPr>
          <p:cNvPr id="7" name="Picture 6" descr="Graphical user interface, text&#10;&#10;Description automatically generated">
            <a:extLst>
              <a:ext uri="{FF2B5EF4-FFF2-40B4-BE49-F238E27FC236}">
                <a16:creationId xmlns:a16="http://schemas.microsoft.com/office/drawing/2014/main" id="{18438516-2C1D-442B-9DA9-82B134AF2696}"/>
              </a:ext>
            </a:extLst>
          </p:cNvPr>
          <p:cNvPicPr>
            <a:picLocks noChangeAspect="1"/>
          </p:cNvPicPr>
          <p:nvPr/>
        </p:nvPicPr>
        <p:blipFill>
          <a:blip r:embed="rId2"/>
          <a:stretch>
            <a:fillRect/>
          </a:stretch>
        </p:blipFill>
        <p:spPr>
          <a:xfrm>
            <a:off x="0" y="3000475"/>
            <a:ext cx="4267200" cy="2273070"/>
          </a:xfrm>
          <a:prstGeom prst="rect">
            <a:avLst/>
          </a:prstGeom>
        </p:spPr>
      </p:pic>
      <p:sp>
        <p:nvSpPr>
          <p:cNvPr id="5" name="TextBox 4">
            <a:extLst>
              <a:ext uri="{FF2B5EF4-FFF2-40B4-BE49-F238E27FC236}">
                <a16:creationId xmlns:a16="http://schemas.microsoft.com/office/drawing/2014/main" id="{B3ACE626-85A0-422D-9AB4-52C41F8BB91A}"/>
              </a:ext>
            </a:extLst>
          </p:cNvPr>
          <p:cNvSpPr txBox="1"/>
          <p:nvPr/>
        </p:nvSpPr>
        <p:spPr>
          <a:xfrm>
            <a:off x="1371600" y="4996934"/>
            <a:ext cx="1752600" cy="369332"/>
          </a:xfrm>
          <a:prstGeom prst="rect">
            <a:avLst/>
          </a:prstGeom>
          <a:noFill/>
        </p:spPr>
        <p:txBody>
          <a:bodyPr wrap="square" rtlCol="0">
            <a:spAutoFit/>
          </a:bodyPr>
          <a:lstStyle/>
          <a:p>
            <a:r>
              <a:rPr lang="en-US" dirty="0"/>
              <a:t>Click Here</a:t>
            </a:r>
          </a:p>
        </p:txBody>
      </p:sp>
      <p:cxnSp>
        <p:nvCxnSpPr>
          <p:cNvPr id="6" name="Straight Arrow Connector 5">
            <a:extLst>
              <a:ext uri="{FF2B5EF4-FFF2-40B4-BE49-F238E27FC236}">
                <a16:creationId xmlns:a16="http://schemas.microsoft.com/office/drawing/2014/main" id="{4A0F1C75-D7AA-448E-B31B-717686B20B03}"/>
              </a:ext>
            </a:extLst>
          </p:cNvPr>
          <p:cNvCxnSpPr/>
          <p:nvPr/>
        </p:nvCxnSpPr>
        <p:spPr>
          <a:xfrm flipH="1">
            <a:off x="685800" y="5181600"/>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 application&#10;&#10;Description automatically generated">
            <a:extLst>
              <a:ext uri="{FF2B5EF4-FFF2-40B4-BE49-F238E27FC236}">
                <a16:creationId xmlns:a16="http://schemas.microsoft.com/office/drawing/2014/main" id="{BFF7F139-9613-45B0-8990-4228E2D4C7E4}"/>
              </a:ext>
            </a:extLst>
          </p:cNvPr>
          <p:cNvPicPr>
            <a:picLocks noChangeAspect="1"/>
          </p:cNvPicPr>
          <p:nvPr/>
        </p:nvPicPr>
        <p:blipFill>
          <a:blip r:embed="rId3"/>
          <a:stretch>
            <a:fillRect/>
          </a:stretch>
        </p:blipFill>
        <p:spPr>
          <a:xfrm>
            <a:off x="1" y="880579"/>
            <a:ext cx="4577170" cy="2091221"/>
          </a:xfrm>
          <a:prstGeom prst="rect">
            <a:avLst/>
          </a:prstGeom>
        </p:spPr>
      </p:pic>
      <p:sp>
        <p:nvSpPr>
          <p:cNvPr id="13" name="TextBox 12">
            <a:extLst>
              <a:ext uri="{FF2B5EF4-FFF2-40B4-BE49-F238E27FC236}">
                <a16:creationId xmlns:a16="http://schemas.microsoft.com/office/drawing/2014/main" id="{1B72CFD4-9232-4892-9375-6F46B8EB73C2}"/>
              </a:ext>
            </a:extLst>
          </p:cNvPr>
          <p:cNvSpPr txBox="1"/>
          <p:nvPr/>
        </p:nvSpPr>
        <p:spPr>
          <a:xfrm>
            <a:off x="4419600" y="873855"/>
            <a:ext cx="1752600" cy="369332"/>
          </a:xfrm>
          <a:prstGeom prst="rect">
            <a:avLst/>
          </a:prstGeom>
          <a:noFill/>
        </p:spPr>
        <p:txBody>
          <a:bodyPr wrap="square" rtlCol="0">
            <a:spAutoFit/>
          </a:bodyPr>
          <a:lstStyle/>
          <a:p>
            <a:r>
              <a:rPr lang="en-US" dirty="0"/>
              <a:t>Run Here</a:t>
            </a:r>
          </a:p>
        </p:txBody>
      </p:sp>
      <p:cxnSp>
        <p:nvCxnSpPr>
          <p:cNvPr id="14" name="Straight Arrow Connector 13">
            <a:extLst>
              <a:ext uri="{FF2B5EF4-FFF2-40B4-BE49-F238E27FC236}">
                <a16:creationId xmlns:a16="http://schemas.microsoft.com/office/drawing/2014/main" id="{97294AF4-0129-4DE6-9218-D306B2D91490}"/>
              </a:ext>
            </a:extLst>
          </p:cNvPr>
          <p:cNvCxnSpPr/>
          <p:nvPr/>
        </p:nvCxnSpPr>
        <p:spPr>
          <a:xfrm flipH="1">
            <a:off x="3733800" y="1058521"/>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descr="Graphical user interface, text, application&#10;&#10;Description automatically generated">
            <a:extLst>
              <a:ext uri="{FF2B5EF4-FFF2-40B4-BE49-F238E27FC236}">
                <a16:creationId xmlns:a16="http://schemas.microsoft.com/office/drawing/2014/main" id="{0EDF9F93-E1D8-4C25-B056-50CE3C44C38A}"/>
              </a:ext>
            </a:extLst>
          </p:cNvPr>
          <p:cNvPicPr>
            <a:picLocks noChangeAspect="1"/>
          </p:cNvPicPr>
          <p:nvPr/>
        </p:nvPicPr>
        <p:blipFill>
          <a:blip r:embed="rId4"/>
          <a:stretch>
            <a:fillRect/>
          </a:stretch>
        </p:blipFill>
        <p:spPr>
          <a:xfrm>
            <a:off x="7124102" y="873855"/>
            <a:ext cx="4839298" cy="5930512"/>
          </a:xfrm>
          <a:prstGeom prst="rect">
            <a:avLst/>
          </a:prstGeom>
        </p:spPr>
      </p:pic>
    </p:spTree>
    <p:extLst>
      <p:ext uri="{BB962C8B-B14F-4D97-AF65-F5344CB8AC3E}">
        <p14:creationId xmlns:p14="http://schemas.microsoft.com/office/powerpoint/2010/main" val="2323116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5" name="Picture 4" descr="A close-up of a circuit board&#10;&#10;Description automatically generated with low confidence">
            <a:extLst>
              <a:ext uri="{FF2B5EF4-FFF2-40B4-BE49-F238E27FC236}">
                <a16:creationId xmlns:a16="http://schemas.microsoft.com/office/drawing/2014/main" id="{CA6AF1AF-2347-4BE2-A317-FC1E42DD67BA}"/>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C0EB068C-673A-468E-85F8-51DD244A7F7B}"/>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ADI Pluto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
        <p:nvSpPr>
          <p:cNvPr id="3" name="TextBox 2">
            <a:extLst>
              <a:ext uri="{FF2B5EF4-FFF2-40B4-BE49-F238E27FC236}">
                <a16:creationId xmlns:a16="http://schemas.microsoft.com/office/drawing/2014/main" id="{07C4E812-06C4-4F47-9522-11205DD0D3DC}"/>
              </a:ext>
            </a:extLst>
          </p:cNvPr>
          <p:cNvSpPr txBox="1"/>
          <p:nvPr/>
        </p:nvSpPr>
        <p:spPr>
          <a:xfrm>
            <a:off x="6248400" y="6448887"/>
            <a:ext cx="5791200" cy="381000"/>
          </a:xfrm>
          <a:prstGeom prst="rect">
            <a:avLst/>
          </a:prstGeom>
          <a:noFill/>
        </p:spPr>
        <p:txBody>
          <a:bodyPr wrap="square" rtlCol="0">
            <a:spAutoFit/>
          </a:bodyPr>
          <a:lstStyle/>
          <a:p>
            <a:r>
              <a:rPr lang="en-US" dirty="0"/>
              <a:t>Thanks to Jon Kraft of ADI</a:t>
            </a:r>
          </a:p>
        </p:txBody>
      </p:sp>
    </p:spTree>
    <p:extLst>
      <p:ext uri="{BB962C8B-B14F-4D97-AF65-F5344CB8AC3E}">
        <p14:creationId xmlns:p14="http://schemas.microsoft.com/office/powerpoint/2010/main" val="2001318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3A0A-CFD7-479B-AD43-5B50C3FE7D1F}"/>
              </a:ext>
            </a:extLst>
          </p:cNvPr>
          <p:cNvSpPr>
            <a:spLocks noGrp="1"/>
          </p:cNvSpPr>
          <p:nvPr>
            <p:ph type="title"/>
          </p:nvPr>
        </p:nvSpPr>
        <p:spPr>
          <a:xfrm>
            <a:off x="609600" y="552496"/>
            <a:ext cx="10972800" cy="990600"/>
          </a:xfrm>
        </p:spPr>
        <p:txBody>
          <a:bodyPr/>
          <a:lstStyle/>
          <a:p>
            <a:r>
              <a:rPr lang="en-US" dirty="0"/>
              <a:t>I2C Serial Standard </a:t>
            </a:r>
          </a:p>
        </p:txBody>
      </p:sp>
      <p:pic>
        <p:nvPicPr>
          <p:cNvPr id="4" name="Content Placeholder 3">
            <a:extLst>
              <a:ext uri="{FF2B5EF4-FFF2-40B4-BE49-F238E27FC236}">
                <a16:creationId xmlns:a16="http://schemas.microsoft.com/office/drawing/2014/main" id="{AF9AD8E2-3A5E-4121-A823-C44C6BD7592F}"/>
              </a:ext>
            </a:extLst>
          </p:cNvPr>
          <p:cNvPicPr>
            <a:picLocks noGrp="1" noChangeAspect="1"/>
          </p:cNvPicPr>
          <p:nvPr>
            <p:ph idx="1"/>
          </p:nvPr>
        </p:nvPicPr>
        <p:blipFill>
          <a:blip r:embed="rId2"/>
          <a:stretch>
            <a:fillRect/>
          </a:stretch>
        </p:blipFill>
        <p:spPr>
          <a:xfrm>
            <a:off x="1954567" y="4191001"/>
            <a:ext cx="8229600" cy="1817783"/>
          </a:xfrm>
          <a:prstGeom prst="rect">
            <a:avLst/>
          </a:prstGeom>
        </p:spPr>
      </p:pic>
      <p:sp>
        <p:nvSpPr>
          <p:cNvPr id="6" name="TextBox 5">
            <a:extLst>
              <a:ext uri="{FF2B5EF4-FFF2-40B4-BE49-F238E27FC236}">
                <a16:creationId xmlns:a16="http://schemas.microsoft.com/office/drawing/2014/main" id="{E29CD14A-F178-4406-B34E-F4B36D459FE4}"/>
              </a:ext>
            </a:extLst>
          </p:cNvPr>
          <p:cNvSpPr txBox="1"/>
          <p:nvPr/>
        </p:nvSpPr>
        <p:spPr>
          <a:xfrm>
            <a:off x="8128000" y="1104980"/>
            <a:ext cx="5486400" cy="381000"/>
          </a:xfrm>
          <a:prstGeom prst="rect">
            <a:avLst/>
          </a:prstGeom>
          <a:noFill/>
        </p:spPr>
        <p:txBody>
          <a:bodyPr wrap="square" rtlCol="0">
            <a:spAutoFit/>
          </a:bodyPr>
          <a:lstStyle/>
          <a:p>
            <a:r>
              <a:rPr lang="en-US" dirty="0"/>
              <a:t>100KHz/400KHz</a:t>
            </a:r>
          </a:p>
        </p:txBody>
      </p:sp>
      <p:sp>
        <p:nvSpPr>
          <p:cNvPr id="7" name="Rectangle: Rounded Corners 6">
            <a:extLst>
              <a:ext uri="{FF2B5EF4-FFF2-40B4-BE49-F238E27FC236}">
                <a16:creationId xmlns:a16="http://schemas.microsoft.com/office/drawing/2014/main" id="{B6E88E23-D902-4F58-9CEA-2FB5C25E840C}"/>
              </a:ext>
            </a:extLst>
          </p:cNvPr>
          <p:cNvSpPr/>
          <p:nvPr/>
        </p:nvSpPr>
        <p:spPr>
          <a:xfrm>
            <a:off x="1066800" y="1676400"/>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Controller</a:t>
            </a:r>
          </a:p>
        </p:txBody>
      </p:sp>
      <p:sp>
        <p:nvSpPr>
          <p:cNvPr id="8" name="Rectangle: Rounded Corners 7">
            <a:extLst>
              <a:ext uri="{FF2B5EF4-FFF2-40B4-BE49-F238E27FC236}">
                <a16:creationId xmlns:a16="http://schemas.microsoft.com/office/drawing/2014/main" id="{2D8474FA-439D-45DF-9253-B4B51B753F4D}"/>
              </a:ext>
            </a:extLst>
          </p:cNvPr>
          <p:cNvSpPr/>
          <p:nvPr/>
        </p:nvSpPr>
        <p:spPr>
          <a:xfrm>
            <a:off x="28956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sp>
        <p:nvSpPr>
          <p:cNvPr id="9" name="Rectangle: Rounded Corners 8">
            <a:extLst>
              <a:ext uri="{FF2B5EF4-FFF2-40B4-BE49-F238E27FC236}">
                <a16:creationId xmlns:a16="http://schemas.microsoft.com/office/drawing/2014/main" id="{4839A1F2-AAA8-47E5-9D81-6AFEFAD1DE04}"/>
              </a:ext>
            </a:extLst>
          </p:cNvPr>
          <p:cNvSpPr/>
          <p:nvPr/>
        </p:nvSpPr>
        <p:spPr>
          <a:xfrm>
            <a:off x="44958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sp>
        <p:nvSpPr>
          <p:cNvPr id="10" name="Rectangle: Rounded Corners 9">
            <a:extLst>
              <a:ext uri="{FF2B5EF4-FFF2-40B4-BE49-F238E27FC236}">
                <a16:creationId xmlns:a16="http://schemas.microsoft.com/office/drawing/2014/main" id="{A82CCFF3-4B0B-4E72-A594-E49F9F201816}"/>
              </a:ext>
            </a:extLst>
          </p:cNvPr>
          <p:cNvSpPr/>
          <p:nvPr/>
        </p:nvSpPr>
        <p:spPr>
          <a:xfrm>
            <a:off x="6096000" y="2952382"/>
            <a:ext cx="12954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I2C Device</a:t>
            </a:r>
          </a:p>
        </p:txBody>
      </p:sp>
      <p:cxnSp>
        <p:nvCxnSpPr>
          <p:cNvPr id="12" name="Straight Connector 11">
            <a:extLst>
              <a:ext uri="{FF2B5EF4-FFF2-40B4-BE49-F238E27FC236}">
                <a16:creationId xmlns:a16="http://schemas.microsoft.com/office/drawing/2014/main" id="{3887A7CD-2529-4171-9864-0AAEA86513D7}"/>
              </a:ext>
            </a:extLst>
          </p:cNvPr>
          <p:cNvCxnSpPr>
            <a:cxnSpLocks/>
          </p:cNvCxnSpPr>
          <p:nvPr/>
        </p:nvCxnSpPr>
        <p:spPr>
          <a:xfrm>
            <a:off x="2362200" y="2209800"/>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43D012-A721-40B2-AB00-F925C0EA1B20}"/>
              </a:ext>
            </a:extLst>
          </p:cNvPr>
          <p:cNvCxnSpPr>
            <a:cxnSpLocks/>
          </p:cNvCxnSpPr>
          <p:nvPr/>
        </p:nvCxnSpPr>
        <p:spPr>
          <a:xfrm>
            <a:off x="2362200" y="19050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AD62A3-4078-40AE-AE42-7EDE39430D39}"/>
              </a:ext>
            </a:extLst>
          </p:cNvPr>
          <p:cNvCxnSpPr>
            <a:cxnSpLocks/>
          </p:cNvCxnSpPr>
          <p:nvPr/>
        </p:nvCxnSpPr>
        <p:spPr>
          <a:xfrm flipV="1">
            <a:off x="6475525" y="2203901"/>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60A17A-6D6E-4EAB-9E18-2327A3C5EECE}"/>
              </a:ext>
            </a:extLst>
          </p:cNvPr>
          <p:cNvCxnSpPr>
            <a:cxnSpLocks/>
          </p:cNvCxnSpPr>
          <p:nvPr/>
        </p:nvCxnSpPr>
        <p:spPr>
          <a:xfrm flipH="1" flipV="1">
            <a:off x="7085125" y="1899101"/>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B48BE3-DD42-410B-BAC0-A3E70B833384}"/>
              </a:ext>
            </a:extLst>
          </p:cNvPr>
          <p:cNvCxnSpPr>
            <a:cxnSpLocks/>
          </p:cNvCxnSpPr>
          <p:nvPr/>
        </p:nvCxnSpPr>
        <p:spPr>
          <a:xfrm flipV="1">
            <a:off x="4797650" y="2212627"/>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F35436-37A0-4269-AB56-4995321E9219}"/>
              </a:ext>
            </a:extLst>
          </p:cNvPr>
          <p:cNvCxnSpPr>
            <a:cxnSpLocks/>
          </p:cNvCxnSpPr>
          <p:nvPr/>
        </p:nvCxnSpPr>
        <p:spPr>
          <a:xfrm flipH="1" flipV="1">
            <a:off x="5407250" y="1907827"/>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9893E9-5DEF-45B8-A551-946F2C261F60}"/>
              </a:ext>
            </a:extLst>
          </p:cNvPr>
          <p:cNvCxnSpPr>
            <a:cxnSpLocks/>
          </p:cNvCxnSpPr>
          <p:nvPr/>
        </p:nvCxnSpPr>
        <p:spPr>
          <a:xfrm flipV="1">
            <a:off x="3272175" y="2212627"/>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11AEB2-E3D2-4AA5-9CD2-C74EBD603035}"/>
              </a:ext>
            </a:extLst>
          </p:cNvPr>
          <p:cNvCxnSpPr>
            <a:cxnSpLocks/>
          </p:cNvCxnSpPr>
          <p:nvPr/>
        </p:nvCxnSpPr>
        <p:spPr>
          <a:xfrm flipH="1" flipV="1">
            <a:off x="3881775" y="1907827"/>
            <a:ext cx="1475" cy="1038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11A455-7D20-4820-8148-C13E018AA2D1}"/>
              </a:ext>
            </a:extLst>
          </p:cNvPr>
          <p:cNvCxnSpPr>
            <a:cxnSpLocks/>
          </p:cNvCxnSpPr>
          <p:nvPr/>
        </p:nvCxnSpPr>
        <p:spPr>
          <a:xfrm flipV="1">
            <a:off x="6476431" y="1463132"/>
            <a:ext cx="1475" cy="742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0B39C7-09BE-4DAA-8645-DD65BC5EE78F}"/>
              </a:ext>
            </a:extLst>
          </p:cNvPr>
          <p:cNvCxnSpPr>
            <a:cxnSpLocks/>
          </p:cNvCxnSpPr>
          <p:nvPr/>
        </p:nvCxnSpPr>
        <p:spPr>
          <a:xfrm flipV="1">
            <a:off x="7083650" y="1463132"/>
            <a:ext cx="0" cy="457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C642C-8CF6-4BBE-BCA6-206CB7672B2B}"/>
              </a:ext>
            </a:extLst>
          </p:cNvPr>
          <p:cNvGrpSpPr/>
          <p:nvPr/>
        </p:nvGrpSpPr>
        <p:grpSpPr>
          <a:xfrm>
            <a:off x="6402159" y="958504"/>
            <a:ext cx="78581" cy="509595"/>
            <a:chOff x="5943600" y="953537"/>
            <a:chExt cx="78581" cy="509595"/>
          </a:xfrm>
        </p:grpSpPr>
        <p:cxnSp>
          <p:nvCxnSpPr>
            <p:cNvPr id="30" name="Straight Connector 29">
              <a:extLst>
                <a:ext uri="{FF2B5EF4-FFF2-40B4-BE49-F238E27FC236}">
                  <a16:creationId xmlns:a16="http://schemas.microsoft.com/office/drawing/2014/main" id="{041AC429-C844-4A7F-9FDF-0403FE9A00DF}"/>
                </a:ext>
              </a:extLst>
            </p:cNvPr>
            <p:cNvCxnSpPr/>
            <p:nvPr/>
          </p:nvCxnSpPr>
          <p:spPr>
            <a:xfrm flipV="1">
              <a:off x="6019800" y="1355592"/>
              <a:ext cx="0" cy="10754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29CAEB6-5F4F-4C4C-95F4-D77180532E41}"/>
                </a:ext>
              </a:extLst>
            </p:cNvPr>
            <p:cNvCxnSpPr/>
            <p:nvPr/>
          </p:nvCxnSpPr>
          <p:spPr>
            <a:xfrm flipH="1" flipV="1">
              <a:off x="5945981" y="1296644"/>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A22AB1-ABD9-4013-8910-9F759D18C783}"/>
                </a:ext>
              </a:extLst>
            </p:cNvPr>
            <p:cNvCxnSpPr>
              <a:cxnSpLocks/>
            </p:cNvCxnSpPr>
            <p:nvPr/>
          </p:nvCxnSpPr>
          <p:spPr>
            <a:xfrm flipH="1">
              <a:off x="5945981" y="1249688"/>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C06A61-5F4E-437C-BCD1-A54B724CB814}"/>
                </a:ext>
              </a:extLst>
            </p:cNvPr>
            <p:cNvCxnSpPr/>
            <p:nvPr/>
          </p:nvCxnSpPr>
          <p:spPr>
            <a:xfrm flipH="1" flipV="1">
              <a:off x="5943600" y="1199022"/>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C7E17D-910F-461D-B9E8-7797FE247285}"/>
                </a:ext>
              </a:extLst>
            </p:cNvPr>
            <p:cNvCxnSpPr>
              <a:cxnSpLocks/>
            </p:cNvCxnSpPr>
            <p:nvPr/>
          </p:nvCxnSpPr>
          <p:spPr>
            <a:xfrm flipH="1">
              <a:off x="5943600" y="1152066"/>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9DB167-9D0A-4AC3-A070-ACAC6AB5CD97}"/>
                </a:ext>
              </a:extLst>
            </p:cNvPr>
            <p:cNvCxnSpPr/>
            <p:nvPr/>
          </p:nvCxnSpPr>
          <p:spPr>
            <a:xfrm flipH="1" flipV="1">
              <a:off x="5943600" y="1103271"/>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915949-0289-4421-811C-EA5FE3DA9786}"/>
                </a:ext>
              </a:extLst>
            </p:cNvPr>
            <p:cNvCxnSpPr>
              <a:cxnSpLocks/>
            </p:cNvCxnSpPr>
            <p:nvPr/>
          </p:nvCxnSpPr>
          <p:spPr>
            <a:xfrm flipH="1">
              <a:off x="5945981" y="1051553"/>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B3E14B-5011-4ED6-9491-C8F84F2F8BA9}"/>
                </a:ext>
              </a:extLst>
            </p:cNvPr>
            <p:cNvCxnSpPr/>
            <p:nvPr/>
          </p:nvCxnSpPr>
          <p:spPr>
            <a:xfrm flipV="1">
              <a:off x="6019800" y="953537"/>
              <a:ext cx="0" cy="10754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E7B4ABAF-709E-4C04-8839-8A2F669F0FB9}"/>
              </a:ext>
            </a:extLst>
          </p:cNvPr>
          <p:cNvGrpSpPr/>
          <p:nvPr/>
        </p:nvGrpSpPr>
        <p:grpSpPr>
          <a:xfrm>
            <a:off x="7007450" y="958504"/>
            <a:ext cx="78581" cy="509595"/>
            <a:chOff x="5943600" y="953537"/>
            <a:chExt cx="78581" cy="509595"/>
          </a:xfrm>
        </p:grpSpPr>
        <p:cxnSp>
          <p:nvCxnSpPr>
            <p:cNvPr id="41" name="Straight Connector 40">
              <a:extLst>
                <a:ext uri="{FF2B5EF4-FFF2-40B4-BE49-F238E27FC236}">
                  <a16:creationId xmlns:a16="http://schemas.microsoft.com/office/drawing/2014/main" id="{A589E80E-9CBF-4105-9889-F355602C5608}"/>
                </a:ext>
              </a:extLst>
            </p:cNvPr>
            <p:cNvCxnSpPr/>
            <p:nvPr/>
          </p:nvCxnSpPr>
          <p:spPr>
            <a:xfrm flipV="1">
              <a:off x="6019800" y="1355592"/>
              <a:ext cx="0" cy="10754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8B4F94D-F8D4-44A4-9B4B-3B58F0DF0236}"/>
                </a:ext>
              </a:extLst>
            </p:cNvPr>
            <p:cNvCxnSpPr/>
            <p:nvPr/>
          </p:nvCxnSpPr>
          <p:spPr>
            <a:xfrm flipH="1" flipV="1">
              <a:off x="5945981" y="1296644"/>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4440AD-194D-471D-B4BC-CA96281711C9}"/>
                </a:ext>
              </a:extLst>
            </p:cNvPr>
            <p:cNvCxnSpPr>
              <a:cxnSpLocks/>
            </p:cNvCxnSpPr>
            <p:nvPr/>
          </p:nvCxnSpPr>
          <p:spPr>
            <a:xfrm flipH="1">
              <a:off x="5945981" y="1249688"/>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35D5F1-6870-41F5-BFC3-4820773FD679}"/>
                </a:ext>
              </a:extLst>
            </p:cNvPr>
            <p:cNvCxnSpPr/>
            <p:nvPr/>
          </p:nvCxnSpPr>
          <p:spPr>
            <a:xfrm flipH="1" flipV="1">
              <a:off x="5943600" y="1199022"/>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87C7E6-3A44-4CC2-872D-D14C31AC3491}"/>
                </a:ext>
              </a:extLst>
            </p:cNvPr>
            <p:cNvCxnSpPr>
              <a:cxnSpLocks/>
            </p:cNvCxnSpPr>
            <p:nvPr/>
          </p:nvCxnSpPr>
          <p:spPr>
            <a:xfrm flipH="1">
              <a:off x="5943600" y="1152066"/>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BB6E8E-F85B-4714-9048-DF6A1CE27F7D}"/>
                </a:ext>
              </a:extLst>
            </p:cNvPr>
            <p:cNvCxnSpPr/>
            <p:nvPr/>
          </p:nvCxnSpPr>
          <p:spPr>
            <a:xfrm flipH="1" flipV="1">
              <a:off x="5943600" y="1103271"/>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753F89-BFDB-448E-8B40-5424C6741E2D}"/>
                </a:ext>
              </a:extLst>
            </p:cNvPr>
            <p:cNvCxnSpPr>
              <a:cxnSpLocks/>
            </p:cNvCxnSpPr>
            <p:nvPr/>
          </p:nvCxnSpPr>
          <p:spPr>
            <a:xfrm flipH="1">
              <a:off x="5945981" y="1051553"/>
              <a:ext cx="76200" cy="66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FD66E4-0B20-4C1C-BA89-E2CE8C6CCF6A}"/>
                </a:ext>
              </a:extLst>
            </p:cNvPr>
            <p:cNvCxnSpPr/>
            <p:nvPr/>
          </p:nvCxnSpPr>
          <p:spPr>
            <a:xfrm flipV="1">
              <a:off x="6019800" y="953537"/>
              <a:ext cx="0" cy="107540"/>
            </a:xfrm>
            <a:prstGeom prst="line">
              <a:avLst/>
            </a:prstGeom>
            <a:ln w="28575"/>
          </p:spPr>
          <p:style>
            <a:lnRef idx="1">
              <a:schemeClr val="dk1"/>
            </a:lnRef>
            <a:fillRef idx="0">
              <a:schemeClr val="dk1"/>
            </a:fillRef>
            <a:effectRef idx="0">
              <a:schemeClr val="dk1"/>
            </a:effectRef>
            <a:fontRef idx="minor">
              <a:schemeClr val="tx1"/>
            </a:fontRef>
          </p:style>
        </p:cxnSp>
      </p:grpSp>
      <p:sp>
        <p:nvSpPr>
          <p:cNvPr id="49" name="Oval 48">
            <a:extLst>
              <a:ext uri="{FF2B5EF4-FFF2-40B4-BE49-F238E27FC236}">
                <a16:creationId xmlns:a16="http://schemas.microsoft.com/office/drawing/2014/main" id="{521A184E-FECA-4548-A5E7-D3CA1517C203}"/>
              </a:ext>
            </a:extLst>
          </p:cNvPr>
          <p:cNvSpPr/>
          <p:nvPr/>
        </p:nvSpPr>
        <p:spPr>
          <a:xfrm>
            <a:off x="6450189" y="218285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14885C2-396E-447D-99CE-721AF29699DB}"/>
              </a:ext>
            </a:extLst>
          </p:cNvPr>
          <p:cNvSpPr/>
          <p:nvPr/>
        </p:nvSpPr>
        <p:spPr>
          <a:xfrm>
            <a:off x="7060790" y="18807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241E9972-93DA-406E-BE85-72C12434B7B0}"/>
              </a:ext>
            </a:extLst>
          </p:cNvPr>
          <p:cNvCxnSpPr>
            <a:cxnSpLocks/>
          </p:cNvCxnSpPr>
          <p:nvPr/>
        </p:nvCxnSpPr>
        <p:spPr>
          <a:xfrm>
            <a:off x="6464073" y="973933"/>
            <a:ext cx="619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1D02B75-3C39-4BC8-94F0-DA4F036D5E7D}"/>
              </a:ext>
            </a:extLst>
          </p:cNvPr>
          <p:cNvSpPr txBox="1"/>
          <p:nvPr/>
        </p:nvSpPr>
        <p:spPr>
          <a:xfrm>
            <a:off x="6423590" y="629717"/>
            <a:ext cx="760163" cy="369332"/>
          </a:xfrm>
          <a:prstGeom prst="rect">
            <a:avLst/>
          </a:prstGeom>
          <a:noFill/>
        </p:spPr>
        <p:txBody>
          <a:bodyPr wrap="square" rtlCol="0">
            <a:spAutoFit/>
          </a:bodyPr>
          <a:lstStyle/>
          <a:p>
            <a:r>
              <a:rPr lang="en-US" dirty="0" err="1"/>
              <a:t>Vdd</a:t>
            </a:r>
            <a:endParaRPr lang="en-US" dirty="0"/>
          </a:p>
        </p:txBody>
      </p:sp>
      <p:sp>
        <p:nvSpPr>
          <p:cNvPr id="56" name="TextBox 55">
            <a:extLst>
              <a:ext uri="{FF2B5EF4-FFF2-40B4-BE49-F238E27FC236}">
                <a16:creationId xmlns:a16="http://schemas.microsoft.com/office/drawing/2014/main" id="{DD4BCF3E-31CE-492E-AE06-D9EFEEA1BCC8}"/>
              </a:ext>
            </a:extLst>
          </p:cNvPr>
          <p:cNvSpPr txBox="1"/>
          <p:nvPr/>
        </p:nvSpPr>
        <p:spPr>
          <a:xfrm>
            <a:off x="4039518" y="1511380"/>
            <a:ext cx="760163" cy="369332"/>
          </a:xfrm>
          <a:prstGeom prst="rect">
            <a:avLst/>
          </a:prstGeom>
          <a:noFill/>
        </p:spPr>
        <p:txBody>
          <a:bodyPr wrap="square" rtlCol="0">
            <a:spAutoFit/>
          </a:bodyPr>
          <a:lstStyle/>
          <a:p>
            <a:r>
              <a:rPr lang="en-US" dirty="0"/>
              <a:t>SDA</a:t>
            </a:r>
          </a:p>
        </p:txBody>
      </p:sp>
      <p:sp>
        <p:nvSpPr>
          <p:cNvPr id="57" name="TextBox 56">
            <a:extLst>
              <a:ext uri="{FF2B5EF4-FFF2-40B4-BE49-F238E27FC236}">
                <a16:creationId xmlns:a16="http://schemas.microsoft.com/office/drawing/2014/main" id="{4399DAAC-F8B1-4990-B766-24DA5A830F4B}"/>
              </a:ext>
            </a:extLst>
          </p:cNvPr>
          <p:cNvSpPr txBox="1"/>
          <p:nvPr/>
        </p:nvSpPr>
        <p:spPr>
          <a:xfrm>
            <a:off x="4039518" y="1872734"/>
            <a:ext cx="760163" cy="369332"/>
          </a:xfrm>
          <a:prstGeom prst="rect">
            <a:avLst/>
          </a:prstGeom>
          <a:noFill/>
        </p:spPr>
        <p:txBody>
          <a:bodyPr wrap="square" rtlCol="0">
            <a:spAutoFit/>
          </a:bodyPr>
          <a:lstStyle/>
          <a:p>
            <a:r>
              <a:rPr lang="en-US" dirty="0"/>
              <a:t>SCL</a:t>
            </a:r>
          </a:p>
        </p:txBody>
      </p:sp>
      <p:sp>
        <p:nvSpPr>
          <p:cNvPr id="58" name="TextBox 57">
            <a:extLst>
              <a:ext uri="{FF2B5EF4-FFF2-40B4-BE49-F238E27FC236}">
                <a16:creationId xmlns:a16="http://schemas.microsoft.com/office/drawing/2014/main" id="{85D86B3A-C147-4FBF-9916-6A1335F565D1}"/>
              </a:ext>
            </a:extLst>
          </p:cNvPr>
          <p:cNvSpPr txBox="1"/>
          <p:nvPr/>
        </p:nvSpPr>
        <p:spPr>
          <a:xfrm>
            <a:off x="8153400" y="1551200"/>
            <a:ext cx="2742294" cy="369332"/>
          </a:xfrm>
          <a:prstGeom prst="rect">
            <a:avLst/>
          </a:prstGeom>
          <a:noFill/>
        </p:spPr>
        <p:txBody>
          <a:bodyPr wrap="square" rtlCol="0">
            <a:spAutoFit/>
          </a:bodyPr>
          <a:lstStyle/>
          <a:p>
            <a:r>
              <a:rPr lang="en-US" dirty="0"/>
              <a:t>SDA = Serial Data</a:t>
            </a:r>
          </a:p>
        </p:txBody>
      </p:sp>
      <p:sp>
        <p:nvSpPr>
          <p:cNvPr id="59" name="TextBox 58">
            <a:extLst>
              <a:ext uri="{FF2B5EF4-FFF2-40B4-BE49-F238E27FC236}">
                <a16:creationId xmlns:a16="http://schemas.microsoft.com/office/drawing/2014/main" id="{85DE140C-3184-44C0-8211-C1207C44AEFD}"/>
              </a:ext>
            </a:extLst>
          </p:cNvPr>
          <p:cNvSpPr txBox="1"/>
          <p:nvPr/>
        </p:nvSpPr>
        <p:spPr>
          <a:xfrm>
            <a:off x="8153400" y="1912554"/>
            <a:ext cx="2742294" cy="369332"/>
          </a:xfrm>
          <a:prstGeom prst="rect">
            <a:avLst/>
          </a:prstGeom>
          <a:noFill/>
        </p:spPr>
        <p:txBody>
          <a:bodyPr wrap="square" rtlCol="0">
            <a:spAutoFit/>
          </a:bodyPr>
          <a:lstStyle/>
          <a:p>
            <a:r>
              <a:rPr lang="en-US" dirty="0"/>
              <a:t>SCL = Serial Clock</a:t>
            </a:r>
          </a:p>
        </p:txBody>
      </p:sp>
      <p:sp>
        <p:nvSpPr>
          <p:cNvPr id="60" name="TextBox 59">
            <a:extLst>
              <a:ext uri="{FF2B5EF4-FFF2-40B4-BE49-F238E27FC236}">
                <a16:creationId xmlns:a16="http://schemas.microsoft.com/office/drawing/2014/main" id="{360E32EF-90C2-4EDB-9C3B-A3F58BAB33C1}"/>
              </a:ext>
            </a:extLst>
          </p:cNvPr>
          <p:cNvSpPr txBox="1"/>
          <p:nvPr/>
        </p:nvSpPr>
        <p:spPr>
          <a:xfrm>
            <a:off x="1214775" y="5523186"/>
            <a:ext cx="2057400" cy="461665"/>
          </a:xfrm>
          <a:prstGeom prst="rect">
            <a:avLst/>
          </a:prstGeom>
          <a:solidFill>
            <a:schemeClr val="bg1"/>
          </a:solidFill>
        </p:spPr>
        <p:txBody>
          <a:bodyPr wrap="square" rtlCol="0">
            <a:spAutoFit/>
          </a:bodyPr>
          <a:lstStyle/>
          <a:p>
            <a:r>
              <a:rPr lang="en-US" sz="1200" dirty="0"/>
              <a:t>Start condition</a:t>
            </a:r>
          </a:p>
          <a:p>
            <a:r>
              <a:rPr lang="en-US" sz="1200" dirty="0"/>
              <a:t>SDA goes low before SCL</a:t>
            </a:r>
          </a:p>
        </p:txBody>
      </p:sp>
      <p:sp>
        <p:nvSpPr>
          <p:cNvPr id="63" name="TextBox 62">
            <a:extLst>
              <a:ext uri="{FF2B5EF4-FFF2-40B4-BE49-F238E27FC236}">
                <a16:creationId xmlns:a16="http://schemas.microsoft.com/office/drawing/2014/main" id="{842464D5-DFAB-42B5-B75D-25DE3E602D93}"/>
              </a:ext>
            </a:extLst>
          </p:cNvPr>
          <p:cNvSpPr txBox="1"/>
          <p:nvPr/>
        </p:nvSpPr>
        <p:spPr>
          <a:xfrm>
            <a:off x="3086100" y="5547119"/>
            <a:ext cx="2209800" cy="461665"/>
          </a:xfrm>
          <a:prstGeom prst="rect">
            <a:avLst/>
          </a:prstGeom>
          <a:solidFill>
            <a:schemeClr val="bg1"/>
          </a:solidFill>
        </p:spPr>
        <p:txBody>
          <a:bodyPr wrap="square" rtlCol="0">
            <a:spAutoFit/>
          </a:bodyPr>
          <a:lstStyle/>
          <a:p>
            <a:r>
              <a:rPr lang="en-US" sz="1200" dirty="0"/>
              <a:t>‘1’ – Controller data request</a:t>
            </a:r>
          </a:p>
          <a:p>
            <a:r>
              <a:rPr lang="en-US" sz="1200" dirty="0"/>
              <a:t>‘0’ – Controller sending data</a:t>
            </a:r>
          </a:p>
        </p:txBody>
      </p:sp>
      <p:sp>
        <p:nvSpPr>
          <p:cNvPr id="64" name="TextBox 63">
            <a:extLst>
              <a:ext uri="{FF2B5EF4-FFF2-40B4-BE49-F238E27FC236}">
                <a16:creationId xmlns:a16="http://schemas.microsoft.com/office/drawing/2014/main" id="{A6116FF3-7FE0-4B10-B1F9-652B04487F23}"/>
              </a:ext>
            </a:extLst>
          </p:cNvPr>
          <p:cNvSpPr txBox="1"/>
          <p:nvPr/>
        </p:nvSpPr>
        <p:spPr>
          <a:xfrm>
            <a:off x="9067800" y="5547118"/>
            <a:ext cx="2057400" cy="461665"/>
          </a:xfrm>
          <a:prstGeom prst="rect">
            <a:avLst/>
          </a:prstGeom>
          <a:solidFill>
            <a:schemeClr val="bg1"/>
          </a:solidFill>
        </p:spPr>
        <p:txBody>
          <a:bodyPr wrap="square" rtlCol="0">
            <a:spAutoFit/>
          </a:bodyPr>
          <a:lstStyle/>
          <a:p>
            <a:r>
              <a:rPr lang="en-US" sz="1200" dirty="0"/>
              <a:t>Stop condition</a:t>
            </a:r>
          </a:p>
          <a:p>
            <a:r>
              <a:rPr lang="en-US" sz="1200" dirty="0"/>
              <a:t>SDA goes high after SCL</a:t>
            </a:r>
          </a:p>
        </p:txBody>
      </p:sp>
      <p:sp>
        <p:nvSpPr>
          <p:cNvPr id="65" name="TextBox 64">
            <a:extLst>
              <a:ext uri="{FF2B5EF4-FFF2-40B4-BE49-F238E27FC236}">
                <a16:creationId xmlns:a16="http://schemas.microsoft.com/office/drawing/2014/main" id="{55C766DC-2E9C-4F3E-9108-CC7066489010}"/>
              </a:ext>
            </a:extLst>
          </p:cNvPr>
          <p:cNvSpPr txBox="1"/>
          <p:nvPr/>
        </p:nvSpPr>
        <p:spPr>
          <a:xfrm>
            <a:off x="5978749" y="5547118"/>
            <a:ext cx="2209800" cy="830997"/>
          </a:xfrm>
          <a:prstGeom prst="rect">
            <a:avLst/>
          </a:prstGeom>
          <a:solidFill>
            <a:schemeClr val="bg1"/>
          </a:solidFill>
        </p:spPr>
        <p:txBody>
          <a:bodyPr wrap="square" rtlCol="0">
            <a:spAutoFit/>
          </a:bodyPr>
          <a:lstStyle/>
          <a:p>
            <a:r>
              <a:rPr lang="en-US" sz="1200" dirty="0"/>
              <a:t>ACK/NAK: A ‘1’ here</a:t>
            </a:r>
          </a:p>
          <a:p>
            <a:r>
              <a:rPr lang="en-US" sz="1200" dirty="0"/>
              <a:t>Indicates the addressed device did not respond or was unable to process request</a:t>
            </a:r>
          </a:p>
        </p:txBody>
      </p:sp>
      <p:sp>
        <p:nvSpPr>
          <p:cNvPr id="66" name="TextBox 65">
            <a:extLst>
              <a:ext uri="{FF2B5EF4-FFF2-40B4-BE49-F238E27FC236}">
                <a16:creationId xmlns:a16="http://schemas.microsoft.com/office/drawing/2014/main" id="{53387EBE-AB14-4CF6-9987-E33D8B6AD9CF}"/>
              </a:ext>
            </a:extLst>
          </p:cNvPr>
          <p:cNvSpPr txBox="1"/>
          <p:nvPr/>
        </p:nvSpPr>
        <p:spPr>
          <a:xfrm>
            <a:off x="8007352" y="3575882"/>
            <a:ext cx="3982783" cy="646331"/>
          </a:xfrm>
          <a:prstGeom prst="rect">
            <a:avLst/>
          </a:prstGeom>
          <a:noFill/>
        </p:spPr>
        <p:txBody>
          <a:bodyPr wrap="square" rtlCol="0">
            <a:spAutoFit/>
          </a:bodyPr>
          <a:lstStyle/>
          <a:p>
            <a:r>
              <a:rPr lang="en-US" sz="1200" dirty="0">
                <a:solidFill>
                  <a:srgbClr val="0070C0"/>
                </a:solidFill>
                <a:hlinkClick r:id="rId3"/>
              </a:rPr>
              <a:t>https://learn.adafruit.com/i2c-addresses/overview</a:t>
            </a:r>
            <a:endParaRPr lang="en-US" sz="1200" dirty="0">
              <a:solidFill>
                <a:srgbClr val="0070C0"/>
              </a:solidFill>
            </a:endParaRPr>
          </a:p>
          <a:p>
            <a:r>
              <a:rPr lang="en-US" sz="1200" dirty="0">
                <a:solidFill>
                  <a:srgbClr val="0070C0"/>
                </a:solidFill>
                <a:hlinkClick r:id="rId4"/>
              </a:rPr>
              <a:t>https://learn.sparkfun.com/tutorials/i2c</a:t>
            </a:r>
            <a:endParaRPr lang="en-US" sz="1200" dirty="0">
              <a:solidFill>
                <a:srgbClr val="0070C0"/>
              </a:solidFill>
            </a:endParaRPr>
          </a:p>
          <a:p>
            <a:endParaRPr lang="en-US" sz="1200" dirty="0">
              <a:solidFill>
                <a:srgbClr val="0070C0"/>
              </a:solidFill>
            </a:endParaRPr>
          </a:p>
        </p:txBody>
      </p:sp>
      <p:sp>
        <p:nvSpPr>
          <p:cNvPr id="67" name="TextBox 66">
            <a:extLst>
              <a:ext uri="{FF2B5EF4-FFF2-40B4-BE49-F238E27FC236}">
                <a16:creationId xmlns:a16="http://schemas.microsoft.com/office/drawing/2014/main" id="{BA7951A7-CDE9-44A5-B231-0AEBC7C6083D}"/>
              </a:ext>
            </a:extLst>
          </p:cNvPr>
          <p:cNvSpPr txBox="1"/>
          <p:nvPr/>
        </p:nvSpPr>
        <p:spPr>
          <a:xfrm>
            <a:off x="8007352" y="3284100"/>
            <a:ext cx="1685141" cy="369332"/>
          </a:xfrm>
          <a:prstGeom prst="rect">
            <a:avLst/>
          </a:prstGeom>
          <a:noFill/>
        </p:spPr>
        <p:txBody>
          <a:bodyPr wrap="none" rtlCol="0">
            <a:spAutoFit/>
          </a:bodyPr>
          <a:lstStyle/>
          <a:p>
            <a:r>
              <a:rPr lang="en-US" dirty="0"/>
              <a:t>Good Tutorials</a:t>
            </a:r>
          </a:p>
        </p:txBody>
      </p:sp>
    </p:spTree>
    <p:extLst>
      <p:ext uri="{BB962C8B-B14F-4D97-AF65-F5344CB8AC3E}">
        <p14:creationId xmlns:p14="http://schemas.microsoft.com/office/powerpoint/2010/main" val="443947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to add </a:t>
            </a:r>
            <a:r>
              <a:rPr lang="en-US" dirty="0" err="1"/>
              <a:t>add</a:t>
            </a:r>
            <a:r>
              <a:rPr lang="en-US" dirty="0"/>
              <a:t>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6AB7-EFDC-432D-9404-4F262EBE69B9}"/>
              </a:ext>
            </a:extLst>
          </p:cNvPr>
          <p:cNvSpPr>
            <a:spLocks noGrp="1"/>
          </p:cNvSpPr>
          <p:nvPr>
            <p:ph type="title"/>
          </p:nvPr>
        </p:nvSpPr>
        <p:spPr/>
        <p:txBody>
          <a:bodyPr/>
          <a:lstStyle/>
          <a:p>
            <a:r>
              <a:rPr lang="en-US" dirty="0"/>
              <a:t>Steps to create the system</a:t>
            </a:r>
          </a:p>
        </p:txBody>
      </p:sp>
      <p:sp>
        <p:nvSpPr>
          <p:cNvPr id="3" name="Content Placeholder 2">
            <a:extLst>
              <a:ext uri="{FF2B5EF4-FFF2-40B4-BE49-F238E27FC236}">
                <a16:creationId xmlns:a16="http://schemas.microsoft.com/office/drawing/2014/main" id="{7ECE4D77-CC7A-4A8E-B015-0F9506500D11}"/>
              </a:ext>
            </a:extLst>
          </p:cNvPr>
          <p:cNvSpPr>
            <a:spLocks noGrp="1"/>
          </p:cNvSpPr>
          <p:nvPr>
            <p:ph idx="1"/>
          </p:nvPr>
        </p:nvSpPr>
        <p:spPr>
          <a:xfrm>
            <a:off x="1981200" y="1600200"/>
            <a:ext cx="8686800" cy="4876800"/>
          </a:xfrm>
        </p:spPr>
        <p:txBody>
          <a:bodyPr>
            <a:normAutofit fontScale="92500" lnSpcReduction="10000"/>
          </a:bodyPr>
          <a:lstStyle/>
          <a:p>
            <a:pPr marL="457200" indent="-457200">
              <a:buFont typeface="+mj-lt"/>
              <a:buAutoNum type="arabicPeriod"/>
            </a:pPr>
            <a:r>
              <a:rPr lang="en-US" sz="1900" dirty="0"/>
              <a:t>Download latest NOOBS and update.</a:t>
            </a:r>
          </a:p>
          <a:p>
            <a:pPr marL="457200" indent="-457200">
              <a:buFont typeface="+mj-lt"/>
              <a:buAutoNum type="arabicPeriod"/>
            </a:pPr>
            <a:r>
              <a:rPr lang="en-US" sz="1900" dirty="0"/>
              <a:t>Enable SSH, VNC, I2C, Serial.</a:t>
            </a:r>
          </a:p>
          <a:p>
            <a:pPr marL="457200" indent="-457200">
              <a:buFont typeface="+mj-lt"/>
              <a:buAutoNum type="arabicPeriod"/>
            </a:pPr>
            <a:r>
              <a:rPr lang="en-US" sz="1900" dirty="0"/>
              <a:t>In /boot/config.txt turn on i2c_vc</a:t>
            </a:r>
          </a:p>
          <a:p>
            <a:pPr marL="457200" indent="-457200">
              <a:buFont typeface="+mj-lt"/>
              <a:buAutoNum type="arabicPeriod"/>
            </a:pPr>
            <a:r>
              <a:rPr lang="en-US" sz="1900" dirty="0"/>
              <a:t>Download </a:t>
            </a:r>
            <a:r>
              <a:rPr lang="en-US" sz="1900" dirty="0">
                <a:hlinkClick r:id="rId2"/>
              </a:rPr>
              <a:t>https://github.com/eclipse/mraa</a:t>
            </a:r>
            <a:r>
              <a:rPr lang="en-US" sz="1900" dirty="0"/>
              <a:t> and </a:t>
            </a:r>
            <a:r>
              <a:rPr lang="en-US" sz="1900" dirty="0">
                <a:hlinkClick r:id="rId3"/>
              </a:rPr>
              <a:t>https://github.com/Chuckduey/CSU_Pi_Class</a:t>
            </a:r>
            <a:r>
              <a:rPr lang="en-US" sz="1900" dirty="0"/>
              <a:t> from </a:t>
            </a:r>
            <a:r>
              <a:rPr lang="en-US" sz="1900" dirty="0" err="1"/>
              <a:t>github</a:t>
            </a:r>
            <a:r>
              <a:rPr lang="en-US" sz="1900" dirty="0"/>
              <a:t>.</a:t>
            </a:r>
          </a:p>
          <a:p>
            <a:pPr marL="457200" indent="-457200">
              <a:buFont typeface="+mj-lt"/>
              <a:buAutoNum type="arabicPeriod"/>
            </a:pPr>
            <a:r>
              <a:rPr lang="en-US" sz="1900" b="1" dirty="0" err="1"/>
              <a:t>sudo</a:t>
            </a:r>
            <a:r>
              <a:rPr lang="en-US" sz="1900" b="1" dirty="0"/>
              <a:t> apt-get install </a:t>
            </a:r>
            <a:r>
              <a:rPr lang="en-US" sz="1900" b="1" dirty="0" err="1"/>
              <a:t>cmake</a:t>
            </a:r>
            <a:r>
              <a:rPr lang="en-US" sz="1900" b="1" dirty="0"/>
              <a:t> </a:t>
            </a:r>
            <a:r>
              <a:rPr lang="en-US" sz="1900" b="1" dirty="0" err="1"/>
              <a:t>automake</a:t>
            </a:r>
            <a:r>
              <a:rPr lang="en-US" sz="1900" b="1" dirty="0"/>
              <a:t> libpcre3-dev </a:t>
            </a:r>
            <a:r>
              <a:rPr lang="en-US" sz="1900" b="1" dirty="0" err="1"/>
              <a:t>byacc</a:t>
            </a:r>
            <a:r>
              <a:rPr lang="en-US" sz="1900" b="1" dirty="0"/>
              <a:t> flex swig3.0</a:t>
            </a:r>
          </a:p>
          <a:p>
            <a:pPr marL="457200" indent="-457200">
              <a:buFont typeface="+mj-lt"/>
              <a:buAutoNum type="arabicPeriod"/>
            </a:pPr>
            <a:r>
              <a:rPr lang="en-US" sz="1900" dirty="0"/>
              <a:t>In </a:t>
            </a:r>
            <a:r>
              <a:rPr lang="en-US" sz="1900" dirty="0" err="1"/>
              <a:t>mraa</a:t>
            </a:r>
            <a:r>
              <a:rPr lang="en-US" sz="1900" dirty="0"/>
              <a:t> Create “build” directory and go into it.  </a:t>
            </a:r>
            <a:r>
              <a:rPr lang="en-US" sz="1900" b="1" dirty="0" err="1"/>
              <a:t>mkdir</a:t>
            </a:r>
            <a:r>
              <a:rPr lang="en-US" sz="1900" b="1" dirty="0"/>
              <a:t> build  ;   cd build</a:t>
            </a:r>
          </a:p>
          <a:p>
            <a:pPr marL="457200" indent="-457200">
              <a:buFont typeface="+mj-lt"/>
              <a:buAutoNum type="arabicPeriod"/>
            </a:pPr>
            <a:r>
              <a:rPr lang="en-US" sz="1900" b="1" dirty="0" err="1"/>
              <a:t>cmake</a:t>
            </a:r>
            <a:r>
              <a:rPr lang="en-US" sz="1900" b="1" dirty="0"/>
              <a:t> -D BUILDSWIGNODE=off -D CMAKE_INSTALL_PREFIX=/</a:t>
            </a:r>
            <a:r>
              <a:rPr lang="en-US" sz="1900" b="1" dirty="0" err="1"/>
              <a:t>usr</a:t>
            </a:r>
            <a:r>
              <a:rPr lang="en-US" sz="1900" dirty="0"/>
              <a:t> </a:t>
            </a:r>
            <a:r>
              <a:rPr lang="en-US" sz="2200" b="1" dirty="0">
                <a:highlight>
                  <a:srgbClr val="FFFF00"/>
                </a:highlight>
              </a:rPr>
              <a:t>..</a:t>
            </a:r>
          </a:p>
          <a:p>
            <a:pPr marL="457200" indent="-457200">
              <a:buFont typeface="+mj-lt"/>
              <a:buAutoNum type="arabicPeriod"/>
            </a:pPr>
            <a:r>
              <a:rPr lang="en-US" sz="1900" dirty="0"/>
              <a:t>$&gt; </a:t>
            </a:r>
            <a:r>
              <a:rPr lang="en-US" sz="1900" b="1" dirty="0"/>
              <a:t>make</a:t>
            </a:r>
            <a:r>
              <a:rPr lang="en-US" sz="1900" dirty="0"/>
              <a:t> $&gt; </a:t>
            </a:r>
            <a:r>
              <a:rPr lang="en-US" sz="1900" b="1" dirty="0" err="1"/>
              <a:t>sudo</a:t>
            </a:r>
            <a:r>
              <a:rPr lang="en-US" sz="1900" b="1" dirty="0"/>
              <a:t> make install</a:t>
            </a:r>
          </a:p>
          <a:p>
            <a:pPr marL="457200" indent="-457200">
              <a:buFont typeface="+mj-lt"/>
              <a:buAutoNum type="arabicPeriod"/>
            </a:pPr>
            <a:r>
              <a:rPr lang="en-US" sz="1900" b="1" dirty="0"/>
              <a:t>cd /</a:t>
            </a:r>
            <a:r>
              <a:rPr lang="en-US" sz="1900" b="1" dirty="0" err="1"/>
              <a:t>usr</a:t>
            </a:r>
            <a:r>
              <a:rPr lang="en-US" sz="1900" b="1" dirty="0"/>
              <a:t>/lib/arm-</a:t>
            </a:r>
            <a:r>
              <a:rPr lang="en-US" sz="1900" b="1" dirty="0" err="1"/>
              <a:t>linux</a:t>
            </a:r>
            <a:r>
              <a:rPr lang="en-US" sz="1900" b="1" dirty="0"/>
              <a:t>-</a:t>
            </a:r>
            <a:r>
              <a:rPr lang="en-US" sz="1900" b="1" dirty="0" err="1"/>
              <a:t>gnueabihf</a:t>
            </a:r>
            <a:r>
              <a:rPr lang="en-US" sz="1900" b="1" dirty="0"/>
              <a:t>  </a:t>
            </a:r>
            <a:r>
              <a:rPr lang="en-US" sz="1900" dirty="0"/>
              <a:t>; </a:t>
            </a:r>
            <a:r>
              <a:rPr lang="en-US" sz="1900" b="1" dirty="0" err="1"/>
              <a:t>sudo</a:t>
            </a:r>
            <a:r>
              <a:rPr lang="en-US" sz="1900" b="1" dirty="0"/>
              <a:t> ln -s libmraa.so.2.0.0 libmraa.so.1 </a:t>
            </a:r>
          </a:p>
          <a:p>
            <a:pPr marL="457200" indent="-457200">
              <a:buFont typeface="+mj-lt"/>
              <a:buAutoNum type="arabicPeriod"/>
            </a:pPr>
            <a:r>
              <a:rPr lang="en-US" sz="1900" b="1" dirty="0" err="1"/>
              <a:t>sudo</a:t>
            </a:r>
            <a:r>
              <a:rPr lang="en-US" sz="1900" b="1" dirty="0"/>
              <a:t> apt install apache2 php7.3 octave</a:t>
            </a:r>
          </a:p>
          <a:p>
            <a:pPr marL="457200" indent="-457200">
              <a:buFont typeface="+mj-lt"/>
              <a:buAutoNum type="arabicPeriod"/>
            </a:pPr>
            <a:r>
              <a:rPr lang="en-US" sz="1900" b="1" dirty="0" err="1"/>
              <a:t>sudo</a:t>
            </a:r>
            <a:r>
              <a:rPr lang="en-US" sz="1900" b="1" dirty="0"/>
              <a:t> cp –R </a:t>
            </a:r>
            <a:r>
              <a:rPr lang="en-US" sz="1900" b="1" dirty="0" err="1"/>
              <a:t>CSU_Pi_Class</a:t>
            </a:r>
            <a:r>
              <a:rPr lang="en-US" sz="1900" b="1" dirty="0"/>
              <a:t>/html/* /var/www/html/.</a:t>
            </a:r>
          </a:p>
          <a:p>
            <a:pPr marL="457200" indent="-457200">
              <a:buFont typeface="+mj-lt"/>
              <a:buAutoNum type="arabicPeriod"/>
            </a:pPr>
            <a:r>
              <a:rPr lang="en-US" sz="1800" dirty="0" err="1"/>
              <a:t>sudo</a:t>
            </a:r>
            <a:r>
              <a:rPr lang="en-US" sz="1800" dirty="0"/>
              <a:t> ln –s /home/pi/</a:t>
            </a:r>
            <a:r>
              <a:rPr lang="en-US" sz="1800" dirty="0" err="1"/>
              <a:t>CSU_Pi_Class</a:t>
            </a:r>
            <a:r>
              <a:rPr lang="en-US" sz="1800" dirty="0"/>
              <a:t>/html/test.html /var/www/html/test.html</a:t>
            </a:r>
          </a:p>
          <a:p>
            <a:pPr marL="457200" indent="-457200">
              <a:buFont typeface="+mj-lt"/>
              <a:buAutoNum type="arabicPeriod"/>
            </a:pPr>
            <a:r>
              <a:rPr lang="en-US" sz="1800" dirty="0" err="1"/>
              <a:t>sudo</a:t>
            </a:r>
            <a:r>
              <a:rPr lang="en-US" sz="1800" dirty="0"/>
              <a:t> pip3 install adafruit-circuitpython-sgp30</a:t>
            </a:r>
          </a:p>
          <a:p>
            <a:pPr marL="457200" indent="-457200">
              <a:buFont typeface="+mj-lt"/>
              <a:buAutoNum type="arabicPeriod"/>
            </a:pPr>
            <a:r>
              <a:rPr lang="en-US" sz="1800" dirty="0" err="1"/>
              <a:t>sudo</a:t>
            </a:r>
            <a:r>
              <a:rPr lang="en-US" sz="1800" dirty="0"/>
              <a:t> pip3 install adafruit-circuitpython-pm25</a:t>
            </a:r>
          </a:p>
          <a:p>
            <a:pPr marL="457200" indent="-457200">
              <a:buFont typeface="+mj-lt"/>
              <a:buAutoNum type="arabicPeriod"/>
            </a:pPr>
            <a:r>
              <a:rPr lang="en-US" sz="1800" dirty="0" err="1"/>
              <a:t>sudo</a:t>
            </a:r>
            <a:r>
              <a:rPr lang="en-US" sz="1800" dirty="0"/>
              <a:t> pip3 install adafruit-circuitpython-scd30</a:t>
            </a:r>
          </a:p>
          <a:p>
            <a:pPr marL="457200" indent="-457200">
              <a:buFont typeface="+mj-lt"/>
              <a:buAutoNum type="arabicPeriod"/>
            </a:pPr>
            <a:endParaRPr lang="en-US" sz="1800" dirty="0"/>
          </a:p>
          <a:p>
            <a:pPr marL="457200" indent="-457200">
              <a:buFont typeface="+mj-lt"/>
              <a:buAutoNum type="arabicPeriod"/>
            </a:pPr>
            <a:endParaRPr lang="en-US" dirty="0"/>
          </a:p>
        </p:txBody>
      </p:sp>
    </p:spTree>
    <p:extLst>
      <p:ext uri="{BB962C8B-B14F-4D97-AF65-F5344CB8AC3E}">
        <p14:creationId xmlns:p14="http://schemas.microsoft.com/office/powerpoint/2010/main" val="409982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3515</Words>
  <Application>Microsoft Office PowerPoint</Application>
  <PresentationFormat>Widescreen</PresentationFormat>
  <Paragraphs>599</Paragraphs>
  <Slides>65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proxima nova</vt:lpstr>
      <vt:lpstr>Clarity</vt:lpstr>
      <vt:lpstr>Intermediate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After Reboot </vt:lpstr>
      <vt:lpstr>More Configuration</vt:lpstr>
      <vt:lpstr>Useful Tools</vt:lpstr>
      <vt:lpstr>VNC – Remote access desktop</vt:lpstr>
      <vt:lpstr>VNC to Your Pi from Anywhere</vt:lpstr>
      <vt:lpstr>WinSCP</vt:lpstr>
      <vt:lpstr>Using WinSCP</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Communicating Via Sockets</vt:lpstr>
      <vt:lpstr>Now for some fun over the LAN</vt:lpstr>
      <vt:lpstr>When Ever Opening a Port Make it Resilient </vt:lpstr>
      <vt:lpstr>Different reserved port functions</vt:lpstr>
      <vt:lpstr>Looking at basic HTML and Serving  via Request Response Cycle</vt:lpstr>
      <vt:lpstr>In a Web browser open localhost:1080 </vt:lpstr>
      <vt:lpstr>Raspberry Pi I/O*</vt:lpstr>
      <vt:lpstr>*GPIO Pin out</vt:lpstr>
      <vt:lpstr>*Standard Raspberry PI GPIO functions</vt:lpstr>
      <vt:lpstr>Raspberry Pi as Wireless Access Point</vt:lpstr>
      <vt:lpstr>Add on Hardware</vt:lpstr>
      <vt:lpstr>STEMMA QT (Adafruit) and Qwiic (SparkFun)</vt:lpstr>
      <vt:lpstr>Touch Screen with Camera and Case</vt:lpstr>
      <vt:lpstr>Addon Hardware Pi Camera – uses built in port.</vt:lpstr>
      <vt:lpstr>SDR and GNURadio Example</vt:lpstr>
      <vt:lpstr>GNURadio, ADI Pluto and Raspberry Pi 10.5 GHz Radar Test Range</vt:lpstr>
      <vt:lpstr>Pi Hats – Hardware for the Raspberry Pi</vt:lpstr>
      <vt:lpstr>Franken Chiller Brewery Control</vt:lpstr>
      <vt:lpstr>I2C Serial Standard </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Thanks !!! Have Fun With  Raspberry Pi</vt:lpstr>
      <vt:lpstr>Steps to create the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2021-09-09T00:20:05Z</dcterms:modified>
</cp:coreProperties>
</file>